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9" r:id="rId1"/>
  </p:sldMasterIdLst>
  <p:notesMasterIdLst>
    <p:notesMasterId r:id="rId21"/>
  </p:notesMasterIdLst>
  <p:sldIdLst>
    <p:sldId id="343" r:id="rId2"/>
    <p:sldId id="331" r:id="rId3"/>
    <p:sldId id="346" r:id="rId4"/>
    <p:sldId id="349" r:id="rId5"/>
    <p:sldId id="350" r:id="rId6"/>
    <p:sldId id="363" r:id="rId7"/>
    <p:sldId id="352" r:id="rId8"/>
    <p:sldId id="353" r:id="rId9"/>
    <p:sldId id="364" r:id="rId10"/>
    <p:sldId id="378" r:id="rId11"/>
    <p:sldId id="365" r:id="rId12"/>
    <p:sldId id="380" r:id="rId13"/>
    <p:sldId id="382" r:id="rId14"/>
    <p:sldId id="373" r:id="rId15"/>
    <p:sldId id="368" r:id="rId16"/>
    <p:sldId id="369" r:id="rId17"/>
    <p:sldId id="383" r:id="rId18"/>
    <p:sldId id="372" r:id="rId19"/>
    <p:sldId id="377" r:id="rId20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128" autoAdjust="0"/>
  </p:normalViewPr>
  <p:slideViewPr>
    <p:cSldViewPr>
      <p:cViewPr>
        <p:scale>
          <a:sx n="70" d="100"/>
          <a:sy n="70" d="100"/>
        </p:scale>
        <p:origin x="-130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F0E31A-896D-4094-AF62-64C4C38FA5DB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A1C208-E141-4758-B932-101CC6C15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1914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82AC-2A53-47B6-8CD4-DA420FA4E0FD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C67F-313B-45E6-9244-00874A0A2D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541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8DD4E-0D59-4674-A3FB-CF7590434E8A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E4C69-AB41-4045-876F-F2C7AEA78C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19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694A0-0104-4292-BC48-E3B3BAFC4ED2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4C15-05CA-4C13-8685-1C53B4D4EF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81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5509-DA1B-4CBF-9708-47F40F106ED5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28616-A11A-4148-8131-7D34DDE93A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289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D5EA-4F3F-49EA-A8D8-89901DA86EAE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81BCD-AE5D-44F2-91D8-882240A0A2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8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1D4F0-FBDC-43D1-8DA2-D8480DAA6B63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BBA85-AF38-486B-8D7A-873A70A4CF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87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7700B-80F9-464D-B324-6B5DAB048678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260C-DC3C-4069-B3A2-820B8F0BEC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536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12A2-8F30-4ED7-A90D-6C9A3F4BB7F4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1EDA2-90BD-4C3A-8E18-C92EBA5039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39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C4-A847-489E-9AF1-FECA623CFAD2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BCB5B-F2C8-44FA-8DFB-B183A501E8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06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0F78E-4781-4354-925F-26EAA8589C66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11CB6-C48B-4D79-9B08-09789B4E52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93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7E82-DA85-44B1-ADF4-0C958A21C30F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3D53F-34D5-4931-B66A-34929444B4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681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F7D7C2E-BAB0-4E2B-893B-564BE1CEAEBA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fld id="{32F09741-7B15-4FF8-A731-0CB3DF58D63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0" r:id="rId2"/>
    <p:sldLayoutId id="2147484038" r:id="rId3"/>
    <p:sldLayoutId id="2147484031" r:id="rId4"/>
    <p:sldLayoutId id="2147484039" r:id="rId5"/>
    <p:sldLayoutId id="2147484032" r:id="rId6"/>
    <p:sldLayoutId id="2147484033" r:id="rId7"/>
    <p:sldLayoutId id="2147484040" r:id="rId8"/>
    <p:sldLayoutId id="2147484034" r:id="rId9"/>
    <p:sldLayoutId id="2147484035" r:id="rId10"/>
    <p:sldLayoutId id="21474840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70025"/>
            <a:ext cx="9144000" cy="53006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altLang="ru-RU" sz="1200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г. Екатеринбург</a:t>
            </a:r>
          </a:p>
          <a:p>
            <a:pPr algn="ctr">
              <a:defRPr/>
            </a:pP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2019 </a:t>
            </a:r>
            <a:r>
              <a:rPr lang="ru-RU" altLang="ru-RU" sz="1200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557338"/>
            <a:ext cx="179388" cy="71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8" name="Rectangle 3"/>
          <p:cNvSpPr txBox="1">
            <a:spLocks noChangeArrowheads="1"/>
          </p:cNvSpPr>
          <p:nvPr/>
        </p:nvSpPr>
        <p:spPr bwMode="auto">
          <a:xfrm>
            <a:off x="1119188" y="1746250"/>
            <a:ext cx="7407275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900113" y="1484313"/>
            <a:ext cx="7488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800" b="1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 flipH="1">
            <a:off x="1226344" y="2636838"/>
            <a:ext cx="75612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b="1" dirty="0">
                <a:latin typeface="+mn-lt"/>
              </a:rPr>
              <a:t>Методические рекомендации по разработке рабочей программы учебной дисциплины</a:t>
            </a:r>
            <a:r>
              <a:rPr lang="ru-RU" b="1" dirty="0" smtClean="0">
                <a:latin typeface="+mn-lt"/>
              </a:rPr>
              <a:t> </a:t>
            </a:r>
          </a:p>
          <a:p>
            <a:pPr algn="ctr">
              <a:defRPr/>
            </a:pPr>
            <a:r>
              <a:rPr lang="ru-RU" b="1" dirty="0" smtClean="0">
                <a:latin typeface="+mn-lt"/>
              </a:rPr>
              <a:t>ГАПОУ </a:t>
            </a:r>
            <a:r>
              <a:rPr lang="ru-RU" b="1" dirty="0">
                <a:latin typeface="+mn-lt"/>
              </a:rPr>
              <a:t>СО «ТИПУ «Кулинар» на 2019-2020 уч. год</a:t>
            </a:r>
            <a:endParaRPr lang="ru-RU" dirty="0">
              <a:latin typeface="+mn-lt"/>
            </a:endParaRPr>
          </a:p>
        </p:txBody>
      </p:sp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7236295" y="4724400"/>
            <a:ext cx="1512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Ю.В. Волкова </a:t>
            </a:r>
            <a:endParaRPr lang="ru-RU" altLang="ru-RU" sz="1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defRPr/>
            </a:pPr>
            <a:r>
              <a:rPr lang="ru-RU" alt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  <a:endParaRPr lang="ru-RU" alt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2" name="Рисунок 8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25450"/>
            <a:ext cx="1219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6525" y="582613"/>
            <a:ext cx="7200900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Министерство общего и профессионального образования Свердловской области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Государственное автономное  профессиональное образовательное учреждение Свердловской области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«Техникум индустрии  питания и услуг «Кулинар»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(ГАПОУ СО «ТИПУ «Кулинар»)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27584" y="692696"/>
            <a:ext cx="756084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latin typeface="+mn-lt"/>
              </a:rPr>
              <a:t>2.1. Объем учебной дисциплины и виды учебной </a:t>
            </a:r>
            <a:r>
              <a:rPr lang="ru-RU" sz="1800" dirty="0" smtClean="0">
                <a:latin typeface="+mn-lt"/>
              </a:rPr>
              <a:t>работы</a:t>
            </a:r>
            <a:endParaRPr lang="ru-RU" sz="1800" i="1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ru-RU" sz="1200" i="1" dirty="0">
              <a:solidFill>
                <a:schemeClr val="tx1"/>
              </a:solidFill>
              <a:latin typeface="+mn-lt"/>
            </a:endParaRPr>
          </a:p>
          <a:p>
            <a:pPr algn="just"/>
            <a:endParaRPr lang="ru-RU" sz="1200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462669"/>
              </p:ext>
            </p:extLst>
          </p:nvPr>
        </p:nvGraphicFramePr>
        <p:xfrm>
          <a:off x="780629" y="1700808"/>
          <a:ext cx="7543800" cy="248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145179"/>
                <a:gridCol w="1398621"/>
              </a:tblGrid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Вид учебной работы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Объем часов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Объем образовательной программы учебной дисциплины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в том числе: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теоретическое обучение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20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лабораторные </a:t>
                      </a:r>
                      <a:r>
                        <a:rPr lang="ru-RU" sz="1600" dirty="0" smtClean="0">
                          <a:effectLst/>
                        </a:rPr>
                        <a:t>работы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1600" b="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-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практические </a:t>
                      </a:r>
                      <a:r>
                        <a:rPr lang="ru-RU" sz="1600" dirty="0" smtClean="0">
                          <a:effectLst/>
                        </a:rPr>
                        <a:t>занятия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1600" b="0" i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Самостоятельная </a:t>
                      </a:r>
                      <a:r>
                        <a:rPr lang="ru-RU" sz="1600" dirty="0" smtClean="0">
                          <a:effectLst/>
                        </a:rPr>
                        <a:t>работа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-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Промежуточная </a:t>
                      </a:r>
                      <a:r>
                        <a:rPr lang="ru-RU" sz="1600" dirty="0" smtClean="0">
                          <a:effectLst/>
                        </a:rPr>
                        <a:t>аттестация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4941168"/>
            <a:ext cx="4824536" cy="576064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* При наличии в учебном плане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54157" y="4725144"/>
            <a:ext cx="5546035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344253" y="440668"/>
            <a:ext cx="4416552" cy="90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Тематический план и содержание УД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20080" y="1484785"/>
            <a:ext cx="8444407" cy="3888432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>
                <a:solidFill>
                  <a:srgbClr val="C00000"/>
                </a:solidFill>
                <a:cs typeface="Arial" pitchFamily="34" charset="0"/>
              </a:rPr>
              <a:t>Наименование</a:t>
            </a: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 разделов и тем.</a:t>
            </a:r>
          </a:p>
          <a:p>
            <a:pPr algn="just"/>
            <a:r>
              <a:rPr lang="ru-RU" sz="2000" dirty="0">
                <a:solidFill>
                  <a:srgbClr val="C00000"/>
                </a:solidFill>
              </a:rPr>
              <a:t>Содержание</a:t>
            </a:r>
            <a:r>
              <a:rPr lang="ru-RU" sz="2000" dirty="0"/>
              <a:t> учебного материала и  </a:t>
            </a:r>
            <a:r>
              <a:rPr lang="ru-RU" sz="2000" dirty="0">
                <a:solidFill>
                  <a:srgbClr val="C00000"/>
                </a:solidFill>
              </a:rPr>
              <a:t>формы организации </a:t>
            </a:r>
            <a:r>
              <a:rPr lang="ru-RU" sz="2000" dirty="0"/>
              <a:t>деятельности </a:t>
            </a:r>
            <a:r>
              <a:rPr lang="ru-RU" sz="2000" dirty="0" smtClean="0"/>
              <a:t>обучающихся.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 Тематический план рабочей программы предусматривает </a:t>
            </a:r>
            <a:r>
              <a:rPr lang="ru-RU" sz="2000" dirty="0" smtClean="0">
                <a:solidFill>
                  <a:srgbClr val="C00000"/>
                </a:solidFill>
                <a:cs typeface="Arial" pitchFamily="34" charset="0"/>
              </a:rPr>
              <a:t>распределение объёма времени</a:t>
            </a: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, отведенного на освоение учебной дисциплины, </a:t>
            </a:r>
            <a:r>
              <a:rPr lang="ru-RU" sz="2000" dirty="0" smtClean="0">
                <a:solidFill>
                  <a:srgbClr val="C00000"/>
                </a:solidFill>
                <a:cs typeface="Arial" pitchFamily="34" charset="0"/>
              </a:rPr>
              <a:t>с отведением часов </a:t>
            </a: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на обязательную аудиторную учебную нагрузку и самостоятельную работу студентов, с указанием часов на курсовое проектирование (если таковое предусмотрено для данного модуля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). 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Указываются </a:t>
            </a:r>
            <a:r>
              <a:rPr lang="ru-RU" sz="2000" dirty="0">
                <a:solidFill>
                  <a:srgbClr val="C00000"/>
                </a:solidFill>
                <a:cs typeface="Arial" pitchFamily="34" charset="0"/>
              </a:rPr>
              <a:t>коды общих и профессиональных </a:t>
            </a:r>
            <a:r>
              <a:rPr lang="ru-RU" sz="2000" dirty="0" smtClean="0">
                <a:solidFill>
                  <a:srgbClr val="C00000"/>
                </a:solidFill>
                <a:cs typeface="Arial" pitchFamily="34" charset="0"/>
              </a:rPr>
              <a:t>компетенций</a:t>
            </a: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. 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98421"/>
              </p:ext>
            </p:extLst>
          </p:nvPr>
        </p:nvGraphicFramePr>
        <p:xfrm>
          <a:off x="395537" y="1412776"/>
          <a:ext cx="8496944" cy="45517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2127"/>
                <a:gridCol w="5400600"/>
                <a:gridCol w="792089"/>
                <a:gridCol w="1152128"/>
              </a:tblGrid>
              <a:tr h="10951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разделов и тем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Содержание учебного материала и  формы организации деятельности обучающихся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Объем в часах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699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Коды компетенций, формированию которых способствует элемент программы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10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Тема 1. Общая характеристика бухгалтерского учета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Содержание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учебного материала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ПК 1.4,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2.8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, 3.7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01-7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9-11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Виды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учетов в общественном питании. Общая характеристика бухгалтерского учета. Предмет бухгалтерского учета. Объекты учета.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том числе,  практических занятий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760" indent="-9017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Практическое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занятие «Составление первичных документов. Исправление ошибок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документах».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04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Тема 2. Технологическая документация блюд, кулинарных и кондитерских изделий.</a:t>
                      </a:r>
                    </a:p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Содержание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учебного материала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ПК 1.4,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2.8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, 3.7, 4.6, 5.6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01-7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9-11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Сборник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рецептур блюд – основной нормативный документ для ПОП. Принцип построения сборника рецептур блюд.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Расчет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нормы сырья брутто, взаимозаменяемость продуктов.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Технологическая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документация на блюда.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том числе,  практических занятий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Практическое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занятие «Расчет расхода сырья».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Практическое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занятие «Составление технологической документации».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5616" y="620688"/>
            <a:ext cx="5531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2.2. Тематический план и содержание учебной дисциплины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00176"/>
              </p:ext>
            </p:extLst>
          </p:nvPr>
        </p:nvGraphicFramePr>
        <p:xfrm>
          <a:off x="467544" y="764704"/>
          <a:ext cx="8424936" cy="39559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8112"/>
                <a:gridCol w="5688632"/>
                <a:gridCol w="576064"/>
                <a:gridCol w="1152128"/>
              </a:tblGrid>
              <a:tr h="125104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400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Тема 3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Ценообразование и калькуляция на предприятиях общественного питания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Содержание учебного материала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ПК 1.4,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2.8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, 3.7, 4.6, 5.6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01-7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9-11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Правила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калькуляции. Нормативные документы.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Наценка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на предприятиях общественного питания.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Составление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к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алькуляционных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карт.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том числе,  практических занятий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Практическое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занятие «Калькуляция розничных цен на холодные блюда и закуски».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Практическое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занятие «Калькуляция розничных цен на супы, напитки и соуса».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Практическое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занятие «Калькуляция розничных цен на торты и кондитерские изделия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».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Тема 4. Учет сырья и готовой продукции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Содержание учебного материала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ПК 1.4,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2.8, 3.7, 4.6,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01-7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9-11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Организация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учета сырья в кладовой. Инвентаризация, правила её проведения. Потери на предприятиях общественного питания и правила их списания.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8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kern="0" dirty="0">
                          <a:solidFill>
                            <a:schemeClr val="tx1"/>
                          </a:solidFill>
                          <a:effectLst/>
                        </a:rPr>
                        <a:t>Промежуточная аттестация</a:t>
                      </a:r>
                      <a:endParaRPr lang="ru-RU" sz="1200" b="0" kern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Всего: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81" marR="6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5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88133" y="1016731"/>
            <a:ext cx="7128791" cy="10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Условия реализации рабочей программы </a:t>
            </a:r>
            <a:r>
              <a:rPr lang="ru-RU" sz="2800" i="1" dirty="0" smtClean="0">
                <a:solidFill>
                  <a:schemeClr val="tx1"/>
                </a:solidFill>
                <a:latin typeface="+mn-lt"/>
              </a:rPr>
              <a:t>УД</a:t>
            </a:r>
            <a:endParaRPr lang="ru-RU" sz="28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61655" y="2204864"/>
            <a:ext cx="8136904" cy="1656184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rial" pitchFamily="34" charset="0"/>
              </a:rPr>
              <a:t>Материально </a:t>
            </a:r>
            <a:r>
              <a:rPr lang="ru-RU" sz="2400" dirty="0">
                <a:cs typeface="Arial" pitchFamily="34" charset="0"/>
              </a:rPr>
              <a:t>– техническое обеспечение </a:t>
            </a:r>
            <a:r>
              <a:rPr lang="ru-RU" sz="2400" dirty="0" smtClean="0">
                <a:cs typeface="Arial" pitchFamily="34" charset="0"/>
              </a:rPr>
              <a:t>реализации программы УД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rial" pitchFamily="34" charset="0"/>
              </a:rPr>
              <a:t>Информационное </a:t>
            </a:r>
            <a:r>
              <a:rPr lang="ru-RU" sz="2400" dirty="0">
                <a:cs typeface="Arial" pitchFamily="34" charset="0"/>
              </a:rPr>
              <a:t>обеспечение реализации программы </a:t>
            </a:r>
            <a:r>
              <a:rPr lang="ru-RU" sz="2400" dirty="0" smtClean="0">
                <a:cs typeface="Arial" pitchFamily="34" charset="0"/>
              </a:rPr>
              <a:t>УД</a:t>
            </a:r>
          </a:p>
          <a:p>
            <a:pPr algn="just">
              <a:buClr>
                <a:srgbClr val="C00000"/>
              </a:buClr>
            </a:pPr>
            <a:endParaRPr lang="ru-RU" sz="2400" dirty="0">
              <a:cs typeface="Arial" pitchFamily="34" charset="0"/>
            </a:endParaRPr>
          </a:p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83568" y="620689"/>
            <a:ext cx="7776864" cy="4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i="1" dirty="0" smtClean="0">
                <a:latin typeface="+mn-lt"/>
                <a:cs typeface="Arial" pitchFamily="34" charset="0"/>
              </a:rPr>
              <a:t>Материально – техническое обеспечение</a:t>
            </a:r>
            <a:endParaRPr lang="ru-RU" sz="2800" i="1" dirty="0">
              <a:latin typeface="+mn-lt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959634" y="3537011"/>
            <a:ext cx="7132215" cy="2484277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i="1" dirty="0" smtClean="0">
                <a:solidFill>
                  <a:schemeClr val="tx1"/>
                </a:solidFill>
              </a:rPr>
              <a:t>Пример оформления: 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</a:rPr>
              <a:t>3.1. </a:t>
            </a:r>
            <a:r>
              <a:rPr lang="ru-RU" sz="1600" dirty="0" smtClean="0">
                <a:solidFill>
                  <a:schemeClr val="tx1"/>
                </a:solidFill>
              </a:rPr>
              <a:t>Учебная дисциплина изучается в кабинете </a:t>
            </a:r>
            <a:r>
              <a:rPr lang="ru-RU" sz="1600" dirty="0">
                <a:solidFill>
                  <a:schemeClr val="tx1"/>
                </a:solidFill>
              </a:rPr>
              <a:t>«Общепрофессиональных </a:t>
            </a:r>
            <a:r>
              <a:rPr lang="ru-RU" sz="1600" dirty="0" smtClean="0">
                <a:solidFill>
                  <a:schemeClr val="tx1"/>
                </a:solidFill>
              </a:rPr>
              <a:t>дисциплин». Оборудование </a:t>
            </a:r>
            <a:r>
              <a:rPr lang="ru-RU" sz="1600" dirty="0">
                <a:solidFill>
                  <a:schemeClr val="tx1"/>
                </a:solidFill>
              </a:rPr>
              <a:t>учебного кабинета:</a:t>
            </a:r>
          </a:p>
          <a:p>
            <a:pPr algn="just">
              <a:buClrTx/>
            </a:pPr>
            <a:r>
              <a:rPr lang="ru-RU" sz="1600" dirty="0" smtClean="0">
                <a:solidFill>
                  <a:schemeClr val="tx1"/>
                </a:solidFill>
              </a:rPr>
              <a:t>рабочее </a:t>
            </a:r>
            <a:r>
              <a:rPr lang="ru-RU" sz="1600" dirty="0">
                <a:solidFill>
                  <a:schemeClr val="tx1"/>
                </a:solidFill>
              </a:rPr>
              <a:t>место преподавателя;</a:t>
            </a:r>
          </a:p>
          <a:p>
            <a:pPr algn="just">
              <a:buClrTx/>
            </a:pPr>
            <a:r>
              <a:rPr lang="ru-RU" sz="1600" dirty="0">
                <a:solidFill>
                  <a:schemeClr val="tx1"/>
                </a:solidFill>
              </a:rPr>
              <a:t>рабочие места студентов по количеству обучающихся;</a:t>
            </a:r>
          </a:p>
          <a:p>
            <a:pPr algn="just">
              <a:buClrTx/>
            </a:pPr>
            <a:r>
              <a:rPr lang="ru-RU" sz="1600" dirty="0" smtClean="0">
                <a:solidFill>
                  <a:schemeClr val="tx1"/>
                </a:solidFill>
              </a:rPr>
              <a:t>доска </a:t>
            </a:r>
            <a:r>
              <a:rPr lang="ru-RU" sz="1600" dirty="0">
                <a:solidFill>
                  <a:schemeClr val="tx1"/>
                </a:solidFill>
              </a:rPr>
              <a:t>учебная;</a:t>
            </a:r>
          </a:p>
          <a:p>
            <a:pPr algn="just">
              <a:buClrTx/>
            </a:pPr>
            <a:r>
              <a:rPr lang="ru-RU" sz="1600" dirty="0">
                <a:solidFill>
                  <a:schemeClr val="tx1"/>
                </a:solidFill>
              </a:rPr>
              <a:t>технические средства обучения;</a:t>
            </a:r>
          </a:p>
          <a:p>
            <a:pPr algn="just">
              <a:buClrTx/>
            </a:pPr>
            <a:r>
              <a:rPr lang="ru-RU" sz="1600" dirty="0">
                <a:solidFill>
                  <a:schemeClr val="tx1"/>
                </a:solidFill>
              </a:rPr>
              <a:t>наглядные пособия.</a:t>
            </a: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706209" y="1088740"/>
            <a:ext cx="7776864" cy="2448272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accent1"/>
              </a:buClr>
              <a:buFont typeface="+mj-lt"/>
              <a:buAutoNum type="arabicPeriod"/>
            </a:pPr>
            <a:r>
              <a:rPr lang="ru-RU" sz="2000" dirty="0" smtClean="0"/>
              <a:t>Наименование </a:t>
            </a:r>
            <a:r>
              <a:rPr lang="ru-RU" sz="2000" dirty="0"/>
              <a:t>учебных </a:t>
            </a:r>
            <a:r>
              <a:rPr lang="ru-RU" sz="2000" dirty="0" smtClean="0"/>
              <a:t>кабинетов.</a:t>
            </a:r>
          </a:p>
          <a:p>
            <a:pPr marL="342900" indent="-342900" algn="just">
              <a:buClr>
                <a:schemeClr val="accent1"/>
              </a:buClr>
              <a:buFont typeface="+mj-lt"/>
              <a:buAutoNum type="arabicPeriod"/>
            </a:pPr>
            <a:r>
              <a:rPr lang="ru-RU" sz="2000" dirty="0" smtClean="0"/>
              <a:t>Перечень </a:t>
            </a:r>
            <a:r>
              <a:rPr lang="ru-RU" sz="2000" dirty="0"/>
              <a:t>средств </a:t>
            </a:r>
            <a:r>
              <a:rPr lang="ru-RU" sz="2000" dirty="0" smtClean="0"/>
              <a:t>обучения (макеты</a:t>
            </a:r>
            <a:r>
              <a:rPr lang="ru-RU" sz="2000" dirty="0"/>
              <a:t>, оборудование, технические </a:t>
            </a:r>
            <a:r>
              <a:rPr lang="ru-RU" sz="2000" dirty="0" smtClean="0"/>
              <a:t>средства).</a:t>
            </a:r>
          </a:p>
          <a:p>
            <a:pPr marL="342900" indent="-342900" algn="just">
              <a:buClr>
                <a:schemeClr val="accent1"/>
              </a:buClr>
              <a:buFont typeface="+mj-lt"/>
              <a:buAutoNum type="arabicPeriod"/>
            </a:pPr>
            <a:r>
              <a:rPr lang="ru-RU" sz="2000" dirty="0" smtClean="0"/>
              <a:t>Оборудование лабораторий</a:t>
            </a:r>
            <a:r>
              <a:rPr lang="ru-RU" sz="2000" dirty="0"/>
              <a:t>, залов (актовый зал, читальный зал с выходом в сеть </a:t>
            </a:r>
            <a:r>
              <a:rPr lang="ru-RU" sz="2000" dirty="0" smtClean="0"/>
              <a:t>Интернет).</a:t>
            </a:r>
          </a:p>
          <a:p>
            <a:pPr marL="342900" indent="-342900" algn="just">
              <a:buClr>
                <a:schemeClr val="accent1"/>
              </a:buClr>
              <a:buFont typeface="+mj-lt"/>
              <a:buAutoNum type="arabicPeriod"/>
            </a:pPr>
            <a:r>
              <a:rPr lang="ru-RU" sz="2000" dirty="0" smtClean="0"/>
              <a:t>Спортивных </a:t>
            </a:r>
            <a:r>
              <a:rPr lang="ru-RU" sz="2000" dirty="0"/>
              <a:t>комплексов (например, спортивный </a:t>
            </a:r>
            <a:r>
              <a:rPr lang="ru-RU" sz="2000" dirty="0" smtClean="0"/>
              <a:t>зал).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8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068153" y="286510"/>
            <a:ext cx="7272808" cy="91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dirty="0">
                <a:latin typeface="+mn-lt"/>
              </a:rPr>
              <a:t>Информационное обеспечение реализации </a:t>
            </a:r>
            <a:r>
              <a:rPr lang="ru-RU" sz="2400" dirty="0" smtClean="0">
                <a:latin typeface="+mn-lt"/>
              </a:rPr>
              <a:t>программы УД</a:t>
            </a:r>
            <a:endParaRPr lang="ru-RU" sz="2400" i="1" dirty="0">
              <a:latin typeface="+mn-lt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14452" y="2492896"/>
            <a:ext cx="8702622" cy="3456818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050" dirty="0" smtClean="0"/>
              <a:t> </a:t>
            </a:r>
            <a:r>
              <a:rPr lang="ru-RU" sz="1400" i="1" dirty="0" smtClean="0">
                <a:solidFill>
                  <a:schemeClr val="tx1"/>
                </a:solidFill>
                <a:cs typeface="Arial" pitchFamily="34" charset="0"/>
              </a:rPr>
              <a:t>Пример оформления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3.2.1.Печатные издания</a:t>
            </a:r>
          </a:p>
          <a:p>
            <a:pPr marL="342900" indent="-166688" algn="just">
              <a:buClrTx/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Богаченко В</a:t>
            </a:r>
            <a:r>
              <a:rPr lang="ru-RU" sz="1400" dirty="0" smtClean="0">
                <a:solidFill>
                  <a:schemeClr val="tx1"/>
                </a:solidFill>
              </a:rPr>
              <a:t>. М</a:t>
            </a:r>
            <a:r>
              <a:rPr lang="ru-RU" sz="1400" dirty="0" smtClean="0">
                <a:solidFill>
                  <a:schemeClr val="tx1"/>
                </a:solidFill>
              </a:rPr>
              <a:t>., Бухгалтерский учет</a:t>
            </a:r>
            <a:r>
              <a:rPr lang="ru-RU" sz="1400" dirty="0">
                <a:solidFill>
                  <a:schemeClr val="tx1"/>
                </a:solidFill>
              </a:rPr>
              <a:t>: учебник </a:t>
            </a:r>
            <a:r>
              <a:rPr lang="ru-RU" sz="1400" dirty="0" smtClean="0">
                <a:solidFill>
                  <a:schemeClr val="tx1"/>
                </a:solidFill>
              </a:rPr>
              <a:t>/ под ред. В</a:t>
            </a:r>
            <a:r>
              <a:rPr lang="ru-RU" sz="1400" dirty="0" smtClean="0">
                <a:solidFill>
                  <a:schemeClr val="tx1"/>
                </a:solidFill>
              </a:rPr>
              <a:t>. М</a:t>
            </a:r>
            <a:r>
              <a:rPr lang="ru-RU" sz="1400" dirty="0" smtClean="0">
                <a:solidFill>
                  <a:schemeClr val="tx1"/>
                </a:solidFill>
              </a:rPr>
              <a:t>. Богаченко, Н</a:t>
            </a:r>
            <a:r>
              <a:rPr lang="ru-RU" sz="1400" dirty="0" smtClean="0">
                <a:solidFill>
                  <a:schemeClr val="tx1"/>
                </a:solidFill>
              </a:rPr>
              <a:t>. А</a:t>
            </a:r>
            <a:r>
              <a:rPr lang="ru-RU" sz="1400" dirty="0" smtClean="0">
                <a:solidFill>
                  <a:schemeClr val="tx1"/>
                </a:solidFill>
              </a:rPr>
              <a:t>. Кириллова. – 19-е изд., стер. – </a:t>
            </a:r>
            <a:r>
              <a:rPr lang="ru-RU" sz="1400" dirty="0" smtClean="0">
                <a:solidFill>
                  <a:schemeClr val="tx1"/>
                </a:solidFill>
              </a:rPr>
              <a:t> Ростов-на-Дону</a:t>
            </a:r>
            <a:r>
              <a:rPr lang="ru-RU" sz="1400" dirty="0" smtClean="0">
                <a:solidFill>
                  <a:schemeClr val="tx1"/>
                </a:solidFill>
              </a:rPr>
              <a:t>: Феникс, 2015. – </a:t>
            </a:r>
            <a:r>
              <a:rPr lang="ru-RU" sz="1400" dirty="0" smtClean="0">
                <a:solidFill>
                  <a:schemeClr val="tx1"/>
                </a:solidFill>
              </a:rPr>
              <a:t>510 с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342900" indent="-166688" algn="just">
              <a:buClrTx/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</a:rPr>
              <a:t>Перетятко</a:t>
            </a:r>
            <a:r>
              <a:rPr lang="ru-RU" sz="1400" dirty="0" smtClean="0">
                <a:solidFill>
                  <a:schemeClr val="tx1"/>
                </a:solidFill>
              </a:rPr>
              <a:t> Т</a:t>
            </a:r>
            <a:r>
              <a:rPr lang="ru-RU" sz="1400" dirty="0" smtClean="0">
                <a:solidFill>
                  <a:schemeClr val="tx1"/>
                </a:solidFill>
              </a:rPr>
              <a:t>. И</a:t>
            </a:r>
            <a:r>
              <a:rPr lang="ru-RU" sz="1400" dirty="0" smtClean="0">
                <a:solidFill>
                  <a:schemeClr val="tx1"/>
                </a:solidFill>
              </a:rPr>
              <a:t>., Организация учета и калькуляция на предприятиях общественного питания.</a:t>
            </a:r>
            <a:r>
              <a:rPr lang="ru-RU" sz="1400" dirty="0">
                <a:solidFill>
                  <a:schemeClr val="tx1"/>
                </a:solidFill>
              </a:rPr>
              <a:t> – Ростов-на-Дону: Феникс, </a:t>
            </a:r>
            <a:r>
              <a:rPr lang="ru-RU" sz="1400" dirty="0" smtClean="0">
                <a:solidFill>
                  <a:schemeClr val="tx1"/>
                </a:solidFill>
              </a:rPr>
              <a:t>2016. </a:t>
            </a:r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smtClean="0">
                <a:solidFill>
                  <a:schemeClr val="tx1"/>
                </a:solidFill>
              </a:rPr>
              <a:t> 352 с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3.2.2</a:t>
            </a:r>
            <a:r>
              <a:rPr lang="ru-RU" sz="1400" dirty="0">
                <a:solidFill>
                  <a:schemeClr val="tx1"/>
                </a:solidFill>
              </a:rPr>
              <a:t>. Электронные издания (электронные ресурсы)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180975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1</a:t>
            </a:r>
            <a:r>
              <a:rPr lang="ru-RU" sz="1400" dirty="0" smtClean="0">
                <a:solidFill>
                  <a:schemeClr val="tx1"/>
                </a:solidFill>
              </a:rPr>
              <a:t>. Федеральный </a:t>
            </a:r>
            <a:r>
              <a:rPr lang="ru-RU" sz="1400" dirty="0">
                <a:solidFill>
                  <a:schemeClr val="tx1"/>
                </a:solidFill>
              </a:rPr>
              <a:t>закон </a:t>
            </a:r>
            <a:r>
              <a:rPr lang="ru-RU" sz="1400" dirty="0" smtClean="0">
                <a:solidFill>
                  <a:schemeClr val="tx1"/>
                </a:solidFill>
              </a:rPr>
              <a:t>«О </a:t>
            </a:r>
            <a:r>
              <a:rPr lang="ru-RU" sz="1400" dirty="0">
                <a:solidFill>
                  <a:schemeClr val="tx1"/>
                </a:solidFill>
              </a:rPr>
              <a:t>бухгалтерском </a:t>
            </a:r>
            <a:r>
              <a:rPr lang="ru-RU" sz="1400" dirty="0" smtClean="0">
                <a:solidFill>
                  <a:schemeClr val="tx1"/>
                </a:solidFill>
              </a:rPr>
              <a:t>учете» </a:t>
            </a:r>
            <a:r>
              <a:rPr lang="ru-RU" sz="1400" dirty="0">
                <a:solidFill>
                  <a:schemeClr val="tx1"/>
                </a:solidFill>
              </a:rPr>
              <a:t>от 06.12.2011 N 402-ФЗ (действующая редакция, 2016) http://www.consultant.ru/document/cons_doc_LAW_122855</a:t>
            </a:r>
            <a:r>
              <a:rPr lang="ru-RU" sz="1400" u="sng" dirty="0">
                <a:solidFill>
                  <a:schemeClr val="tx1"/>
                </a:solidFill>
              </a:rPr>
              <a:t>/</a:t>
            </a:r>
            <a:r>
              <a:rPr lang="ru-RU" sz="1400" dirty="0">
                <a:solidFill>
                  <a:schemeClr val="tx1"/>
                </a:solidFill>
              </a:rPr>
              <a:t>(30.01.2017</a:t>
            </a:r>
            <a:r>
              <a:rPr lang="ru-RU" sz="1400" dirty="0" smtClean="0">
                <a:solidFill>
                  <a:schemeClr val="tx1"/>
                </a:solidFill>
              </a:rPr>
              <a:t>)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3.3.3. Дополнительные источники</a:t>
            </a:r>
          </a:p>
          <a:p>
            <a:pPr marL="358775" indent="-182563" algn="just">
              <a:buClrTx/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Богаченко </a:t>
            </a:r>
            <a:r>
              <a:rPr lang="ru-RU" sz="1400" dirty="0">
                <a:solidFill>
                  <a:schemeClr val="tx1"/>
                </a:solidFill>
              </a:rPr>
              <a:t>В</a:t>
            </a:r>
            <a:r>
              <a:rPr lang="ru-RU" sz="1400" dirty="0" smtClean="0">
                <a:solidFill>
                  <a:schemeClr val="tx1"/>
                </a:solidFill>
              </a:rPr>
              <a:t>. М</a:t>
            </a:r>
            <a:r>
              <a:rPr lang="ru-RU" sz="1400" dirty="0" smtClean="0">
                <a:solidFill>
                  <a:schemeClr val="tx1"/>
                </a:solidFill>
              </a:rPr>
              <a:t>., Бухгалтерский </a:t>
            </a:r>
            <a:r>
              <a:rPr lang="ru-RU" sz="1400" dirty="0">
                <a:solidFill>
                  <a:schemeClr val="tx1"/>
                </a:solidFill>
              </a:rPr>
              <a:t>учет: </a:t>
            </a:r>
            <a:r>
              <a:rPr lang="ru-RU" sz="1400" dirty="0" smtClean="0">
                <a:solidFill>
                  <a:schemeClr val="tx1"/>
                </a:solidFill>
              </a:rPr>
              <a:t>практикум: профессиональный модуль </a:t>
            </a:r>
            <a:r>
              <a:rPr lang="ru-RU" sz="1400" dirty="0">
                <a:solidFill>
                  <a:schemeClr val="tx1"/>
                </a:solidFill>
              </a:rPr>
              <a:t>/ В</a:t>
            </a:r>
            <a:r>
              <a:rPr lang="ru-RU" sz="1400" dirty="0" smtClean="0">
                <a:solidFill>
                  <a:schemeClr val="tx1"/>
                </a:solidFill>
              </a:rPr>
              <a:t>. М</a:t>
            </a:r>
            <a:r>
              <a:rPr lang="ru-RU" sz="1400" dirty="0">
                <a:solidFill>
                  <a:schemeClr val="tx1"/>
                </a:solidFill>
              </a:rPr>
              <a:t>. Богаченко, Н</a:t>
            </a:r>
            <a:r>
              <a:rPr lang="ru-RU" sz="1400" dirty="0" smtClean="0">
                <a:solidFill>
                  <a:schemeClr val="tx1"/>
                </a:solidFill>
              </a:rPr>
              <a:t>. А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 Кириллова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– Ростов-на-Дону</a:t>
            </a:r>
            <a:r>
              <a:rPr lang="ru-RU" sz="1400" dirty="0">
                <a:solidFill>
                  <a:schemeClr val="tx1"/>
                </a:solidFill>
              </a:rPr>
              <a:t>: Феникс, </a:t>
            </a:r>
            <a:r>
              <a:rPr lang="ru-RU" sz="1400" dirty="0" smtClean="0">
                <a:solidFill>
                  <a:schemeClr val="tx1"/>
                </a:solidFill>
              </a:rPr>
              <a:t>2014. </a:t>
            </a:r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smtClean="0">
                <a:solidFill>
                  <a:schemeClr val="tx1"/>
                </a:solidFill>
              </a:rPr>
              <a:t>399 с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marL="342900" indent="-166688" algn="just">
              <a:buClrTx/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 Методическое </a:t>
            </a:r>
            <a:r>
              <a:rPr lang="ru-RU" sz="1400" dirty="0" smtClean="0">
                <a:solidFill>
                  <a:schemeClr val="tx1"/>
                </a:solidFill>
              </a:rPr>
              <a:t>пособие по дисциплине «Основы калькуляции и учета», И.Н. Субботина, ГАПОУ СО «ТИПУ «Кулинар</a:t>
            </a:r>
            <a:r>
              <a:rPr lang="ru-RU" sz="1400" dirty="0" smtClean="0">
                <a:solidFill>
                  <a:schemeClr val="tx1"/>
                </a:solidFill>
              </a:rPr>
              <a:t>»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86897" y="1280117"/>
            <a:ext cx="8702622" cy="1186212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Tx/>
              <a:buFont typeface="+mj-lt"/>
              <a:buAutoNum type="arabicPeriod"/>
            </a:pPr>
            <a:r>
              <a:rPr lang="ru-RU" sz="1800" dirty="0" smtClean="0"/>
              <a:t>Перечень </a:t>
            </a:r>
            <a:r>
              <a:rPr lang="ru-RU" sz="1800" dirty="0"/>
              <a:t>рекомендуемых </a:t>
            </a:r>
            <a:r>
              <a:rPr lang="ru-RU" sz="1800" dirty="0" smtClean="0"/>
              <a:t>печатных изданий (вышедшие не более 5 лет назад, не менее 5 источников);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800" dirty="0"/>
              <a:t>Электронные издания (электронные ресурсы</a:t>
            </a:r>
            <a:r>
              <a:rPr lang="ru-RU" sz="1800" dirty="0" smtClean="0"/>
              <a:t>);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800" dirty="0"/>
              <a:t>Дополнительные </a:t>
            </a:r>
            <a:r>
              <a:rPr lang="ru-RU" sz="1800" dirty="0" smtClean="0"/>
              <a:t>источники.</a:t>
            </a:r>
          </a:p>
          <a:p>
            <a:pPr algn="just">
              <a:buClrTx/>
            </a:pPr>
            <a:endParaRPr lang="ru-RU" sz="1800" dirty="0"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35909" y="980728"/>
            <a:ext cx="727280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i="1" dirty="0" smtClean="0">
                <a:latin typeface="+mn-lt"/>
                <a:cs typeface="Arial" pitchFamily="34" charset="0"/>
              </a:rPr>
              <a:t>Контроль и оценка результатов освоения УД</a:t>
            </a:r>
            <a:endParaRPr lang="ru-RU" sz="2800" i="1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4820" y="2492896"/>
            <a:ext cx="70194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  </a:t>
            </a:r>
            <a:r>
              <a:rPr lang="ru-RU" sz="2000" dirty="0" smtClean="0">
                <a:latin typeface="+mn-lt"/>
              </a:rPr>
              <a:t>В табличной форме указываются: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результаты</a:t>
            </a:r>
            <a:r>
              <a:rPr lang="ru-RU" sz="2000" dirty="0" smtClean="0">
                <a:latin typeface="+mn-lt"/>
              </a:rPr>
              <a:t> обучения с перечнем знаний и умений, </a:t>
            </a:r>
            <a:r>
              <a:rPr lang="ru-RU" sz="2000" dirty="0">
                <a:latin typeface="+mn-lt"/>
              </a:rPr>
              <a:t>осваиваемых </a:t>
            </a:r>
            <a:r>
              <a:rPr lang="ru-RU" sz="2000" dirty="0" smtClean="0">
                <a:latin typeface="+mn-lt"/>
              </a:rPr>
              <a:t>в рамках учебной дисциплины;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критерии </a:t>
            </a:r>
            <a:r>
              <a:rPr lang="ru-RU" sz="2000" dirty="0" smtClean="0">
                <a:latin typeface="+mn-lt"/>
              </a:rPr>
              <a:t>оценки;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методы </a:t>
            </a:r>
            <a:r>
              <a:rPr lang="ru-RU" sz="2000" dirty="0" smtClean="0">
                <a:latin typeface="+mn-lt"/>
              </a:rPr>
              <a:t>оценки </a:t>
            </a:r>
            <a:r>
              <a:rPr lang="ru-RU" sz="2000" dirty="0">
                <a:latin typeface="+mn-lt"/>
              </a:rPr>
              <a:t>результатов </a:t>
            </a:r>
            <a:r>
              <a:rPr lang="ru-RU" sz="2000" dirty="0" smtClean="0">
                <a:latin typeface="+mn-lt"/>
              </a:rPr>
              <a:t>обучения.</a:t>
            </a:r>
            <a:endParaRPr lang="ru-RU" sz="2000" dirty="0">
              <a:latin typeface="+mn-lt"/>
              <a:ea typeface="Times New Roman" panose="02020603050405020304" pitchFamily="18" charset="0"/>
            </a:endParaRPr>
          </a:p>
          <a:p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48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16125" y="265406"/>
            <a:ext cx="7272807" cy="5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i="1" dirty="0" smtClean="0">
                <a:latin typeface="+mn-lt"/>
                <a:cs typeface="Arial" pitchFamily="34" charset="0"/>
              </a:rPr>
              <a:t>Контроль и оценка результатов освоения учебной дисциплины</a:t>
            </a:r>
            <a:endParaRPr lang="ru-RU" sz="2000" i="1" dirty="0"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74613"/>
              </p:ext>
            </p:extLst>
          </p:nvPr>
        </p:nvGraphicFramePr>
        <p:xfrm>
          <a:off x="412067" y="657484"/>
          <a:ext cx="8280921" cy="51526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35896"/>
                <a:gridCol w="2160240"/>
                <a:gridCol w="2184785"/>
              </a:tblGrid>
              <a:tr h="34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Результаты обучения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Критерии оценки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842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Методы оценки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4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Перечень знаний, осваиваемых в рамках дисциплины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предмет и метод бухгалтерского учета;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нормативные акты, регулирующие отношения предприятия и государства;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маркетинг на предприятии и принципы коммерческой деятельности;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распределения накладных расходов;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исчисления себестоимости продукции, работ, услуг;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калькулирования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себестоимости продукции;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источники формирования финансовых ресурсов на предприятии и методы их распределения.</a:t>
                      </a: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находит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и использует необходимую бухгалтерскую информацию;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использует актуальную нормативно-правовую документацию по бухгалтерскому учету;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грамотно устно и письменно излагает свои мысли по профессиональной тематике;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5842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Текущий контроль</a:t>
                      </a:r>
                    </a:p>
                    <a:p>
                      <a:pPr indent="5842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проведении: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письменного/устного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опроса;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тестирования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самостоятельной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работы (докладов, рефератов, теоретической части проектов, учебных исследований и т.д.)</a:t>
                      </a:r>
                    </a:p>
                    <a:p>
                      <a:pPr indent="5842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58420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58420"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5842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Промежуточная аттестация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5842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 форме дифференцированного зачета в виде: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письменных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/ устных ответов,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тестирования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 т.д.</a:t>
                      </a:r>
                    </a:p>
                    <a:p>
                      <a:pPr indent="5842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7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Перечень умений, осваиваемых в рамках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дисциплины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уметь вырабатывать,  для конкретного предприятия,  рациональную систему организации учета, базирующуюся на соблюдении действующего законодательства и принципах укрепления экономики хозяйствующего субъекта;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проводить инвентаризацию имущества и обязательств; использовать нормативно- справочную информацию в своей профессиональной деятельности;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оценивать ликвидность и платежеспособность предприятия.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применяет освоенные алгоритмы при выполнении самостоятельных работ;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применяет освоенные алгоритмы при разборе и решении производственных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ситуаций, связанных с составлением план-меню и технико-технологическими картами, расчетом цен на готовую продукцию.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45" marR="355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5251" y="6237312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+mn-lt"/>
              </a:rPr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29691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17725"/>
            <a:ext cx="799288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оформлению рабочей программы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УД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Текст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рабочей программы набирается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шрифтом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Times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Roman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Цвет шрифта должен быть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черным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размер шрифта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(допускается 12),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междустрочный интервал –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одинарный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 таблице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размер шрифта 10-12, междустрочный интервал одинарный). Выравнивание по ширине.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Текст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 печатают на одной стороне листа.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Абзацный отступ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быть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одинаковым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всему тексту.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выполнении набора текста программы необходимо соблюдать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равномерные плотность, контрастность и четкость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изображения по всему тексту. 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Вносить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текст рабочей программы отдельные слова, формулы, условные знаки, буквы латинского и греческого алфавитов, символы </a:t>
            </a:r>
            <a:r>
              <a:rPr lang="ru-RU" sz="16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рукописным способом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допускается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Опечатки, описки, графические неточности, помарки, повреждения листов программы не допускаются.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Страницы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текста программы должны соответствовать формату А4. Их следует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нумеровать арабскими цифрами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соблюдая сквозную нумерацию по всему документу.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Номер страницы проставляют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правом нижнем углу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Точка в конце номера страницы не ставится. Титульный лист включают в общую нумерацию страниц. На титульном листе номер страницы «1» не проставляется. 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 страницы: верхнее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2,0 см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.; нижнее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2,0 см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.; левое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2,5 см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.; правое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1,0 см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1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683419" y="692696"/>
            <a:ext cx="7543800" cy="431824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 smtClean="0">
                <a:solidFill>
                  <a:schemeClr val="tx1"/>
                </a:solidFill>
              </a:rPr>
              <a:t>Структурные элементы рабочей программы:</a:t>
            </a:r>
          </a:p>
          <a:p>
            <a:pPr marL="0" indent="0" algn="ctr">
              <a:buNone/>
            </a:pPr>
            <a:endParaRPr lang="ru-RU" altLang="ru-RU" sz="32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Титульный лист;</a:t>
            </a:r>
          </a:p>
          <a:p>
            <a:pPr marL="265113" indent="-265113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</a:rPr>
              <a:t>общая </a:t>
            </a:r>
            <a:r>
              <a:rPr lang="ru-RU" dirty="0">
                <a:solidFill>
                  <a:schemeClr val="tx1"/>
                </a:solidFill>
              </a:rPr>
              <a:t>характеристика рабочей программы учебной </a:t>
            </a:r>
            <a:r>
              <a:rPr lang="ru-RU" dirty="0" smtClean="0">
                <a:solidFill>
                  <a:schemeClr val="tx1"/>
                </a:solidFill>
              </a:rPr>
              <a:t>дисциплины;</a:t>
            </a:r>
            <a:endParaRPr lang="ru-RU" kern="0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структура и содержание УД;</a:t>
            </a:r>
          </a:p>
          <a:p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условия реализации УД;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контроль и оценка результатов освоения УД.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  <p:pic>
        <p:nvPicPr>
          <p:cNvPr id="7171" name="Рисунок 13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1008062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4979" y="553429"/>
            <a:ext cx="406050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indent="338138" algn="ctr" defTabSz="68580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общего и профессионального образования </a:t>
            </a:r>
          </a:p>
          <a:p>
            <a:pPr indent="338138" algn="ctr" defTabSz="68580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Свердловской области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algn="ctr" defTabSz="685800" eaLnBrk="0" hangingPunct="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автономное профессиональное образовательное учреждение Свердловской области 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algn="ctr" defTabSz="685800" eaLnBrk="0" hangingPunct="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«Техникум индустрии питания и услуг «Кулинар»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algn="ctr" defTabSz="685800" eaLnBrk="0" hangingPunct="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(ГАПОУ СО «ТИПУ «Кулинар»)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defTabSz="685800" eaLnBrk="0" hangingPunct="0"/>
            <a:endParaRPr lang="ru-RU" sz="1350" dirty="0"/>
          </a:p>
        </p:txBody>
      </p:sp>
      <p:pic>
        <p:nvPicPr>
          <p:cNvPr id="2049" name="Picture 1" descr="readmsg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43815"/>
            <a:ext cx="558062" cy="43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80566" y="2834935"/>
            <a:ext cx="4411714" cy="316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indent="338138" algn="ctr" defTabSz="685800"/>
            <a:endParaRPr lang="ru-RU" sz="600" dirty="0"/>
          </a:p>
          <a:p>
            <a:pPr indent="338138" algn="ctr" defTabSz="685800" eaLnBrk="0" hangingPunct="0"/>
            <a:endParaRPr lang="ru-RU" sz="900" b="1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b="1" dirty="0">
              <a:ea typeface="Times New Roman" pitchFamily="18" charset="0"/>
            </a:endParaRPr>
          </a:p>
          <a:p>
            <a:pPr indent="338138" algn="ctr" defTabSz="685800" eaLnBrk="0" hangingPunct="0"/>
            <a:r>
              <a:rPr lang="ru-RU" sz="900" b="1" dirty="0">
                <a:latin typeface="+mn-lt"/>
                <a:ea typeface="Times New Roman" pitchFamily="18" charset="0"/>
              </a:rPr>
              <a:t>РАБОЧАЯ ПРОГРАММА</a:t>
            </a:r>
            <a:r>
              <a:rPr lang="ru-RU" sz="900" dirty="0">
                <a:latin typeface="+mn-lt"/>
                <a:ea typeface="Times New Roman" pitchFamily="18" charset="0"/>
              </a:rPr>
              <a:t> </a:t>
            </a:r>
            <a:r>
              <a:rPr lang="ru-RU" sz="900" b="1" dirty="0">
                <a:latin typeface="+mn-lt"/>
                <a:ea typeface="Times New Roman" pitchFamily="18" charset="0"/>
              </a:rPr>
              <a:t>УЧЕБНОЙ ДИСЦИПЛИНЫ</a:t>
            </a:r>
            <a:endParaRPr lang="ru-RU" sz="600" dirty="0">
              <a:latin typeface="+mn-lt"/>
            </a:endParaRPr>
          </a:p>
          <a:p>
            <a:pPr indent="338138" algn="ctr" defTabSz="685800" eaLnBrk="0" hangingPunct="0"/>
            <a:r>
              <a:rPr lang="ru-RU" sz="1050" b="1" dirty="0">
                <a:latin typeface="+mn-lt"/>
                <a:ea typeface="Times New Roman" pitchFamily="18" charset="0"/>
              </a:rPr>
              <a:t>ОП </a:t>
            </a:r>
            <a:r>
              <a:rPr lang="ru-RU" sz="1050" b="1" dirty="0" smtClean="0">
                <a:latin typeface="+mn-lt"/>
                <a:ea typeface="Times New Roman" pitchFamily="18" charset="0"/>
              </a:rPr>
              <a:t>12 «Калькуляция и учет»</a:t>
            </a:r>
            <a:endParaRPr lang="ru-RU" sz="600" dirty="0">
              <a:latin typeface="+mn-lt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 smtClean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r>
              <a:rPr lang="ru-RU" sz="750" dirty="0" smtClean="0">
                <a:latin typeface="+mn-lt"/>
                <a:ea typeface="Times New Roman" pitchFamily="18" charset="0"/>
              </a:rPr>
              <a:t>20</a:t>
            </a:r>
            <a:r>
              <a:rPr lang="ru-RU" sz="750" dirty="0">
                <a:latin typeface="+mn-lt"/>
                <a:ea typeface="Times New Roman" pitchFamily="18" charset="0"/>
              </a:rPr>
              <a:t>__ г</a:t>
            </a:r>
            <a:r>
              <a:rPr lang="ru-RU" sz="750" dirty="0" smtClean="0">
                <a:latin typeface="+mn-lt"/>
                <a:ea typeface="Times New Roman" pitchFamily="18" charset="0"/>
              </a:rPr>
              <a:t>.</a:t>
            </a:r>
          </a:p>
          <a:p>
            <a:pPr indent="338138" algn="ctr" defTabSz="685800" eaLnBrk="0" hangingPunct="0"/>
            <a:endParaRPr lang="ru-RU" sz="750" dirty="0">
              <a:latin typeface="+mn-lt"/>
            </a:endParaRPr>
          </a:p>
          <a:p>
            <a:pPr indent="338138" algn="r" defTabSz="685800" eaLnBrk="0" hangingPunct="0"/>
            <a:r>
              <a:rPr lang="ru-RU" sz="750" dirty="0" smtClean="0">
                <a:latin typeface="+mn-lt"/>
                <a:ea typeface="Times New Roman" pitchFamily="18" charset="0"/>
              </a:rPr>
              <a:t> УМК </a:t>
            </a:r>
            <a:r>
              <a:rPr lang="ru-RU" sz="750" dirty="0">
                <a:latin typeface="+mn-lt"/>
                <a:ea typeface="Times New Roman" pitchFamily="18" charset="0"/>
              </a:rPr>
              <a:t>ООП СПО по специальности 43.02.15 Поварское и кондитерское дело</a:t>
            </a:r>
            <a:endParaRPr lang="ru-RU" sz="750" dirty="0"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25836" y="1928762"/>
            <a:ext cx="397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645846" y="1954583"/>
            <a:ext cx="16606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25" dirty="0">
                <a:latin typeface="Times New Roman" pitchFamily="18" charset="0"/>
                <a:cs typeface="Times New Roman" pitchFamily="18" charset="0"/>
              </a:rPr>
              <a:t>СОГЛАСОВАНО </a:t>
            </a:r>
          </a:p>
          <a:p>
            <a:r>
              <a:rPr lang="ru-RU" sz="825" dirty="0">
                <a:latin typeface="Times New Roman" pitchFamily="18" charset="0"/>
                <a:cs typeface="Times New Roman" pitchFamily="18" charset="0"/>
              </a:rPr>
              <a:t>Методическим советом </a:t>
            </a:r>
          </a:p>
          <a:p>
            <a:r>
              <a:rPr lang="ru-RU" sz="825" dirty="0">
                <a:latin typeface="Times New Roman" pitchFamily="18" charset="0"/>
                <a:cs typeface="Times New Roman" pitchFamily="18" charset="0"/>
              </a:rPr>
              <a:t>протокол от «___»______20__  г.      №_____                   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21685" y="2063298"/>
            <a:ext cx="213374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Директор   </a:t>
            </a:r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________  </a:t>
            </a:r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Ф. Г. </a:t>
            </a:r>
            <a:r>
              <a:rPr lang="ru-RU" sz="825" dirty="0" err="1" smtClean="0">
                <a:latin typeface="Times New Roman" pitchFamily="18" charset="0"/>
                <a:cs typeface="Times New Roman" pitchFamily="18" charset="0"/>
              </a:rPr>
              <a:t>Исламгалиев</a:t>
            </a:r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25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25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25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825" dirty="0">
                <a:latin typeface="Times New Roman" pitchFamily="18" charset="0"/>
                <a:cs typeface="Times New Roman" pitchFamily="18" charset="0"/>
              </a:rPr>
              <a:t>«___» ________20__  г</a:t>
            </a:r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825" dirty="0">
                <a:latin typeface="Times New Roman" pitchFamily="18" charset="0"/>
                <a:cs typeface="Times New Roman" pitchFamily="18" charset="0"/>
              </a:rPr>
              <a:t>_____ </a:t>
            </a:r>
            <a:endParaRPr lang="ru-RU" sz="825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25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06270" y="476672"/>
            <a:ext cx="4586010" cy="5543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99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1507" y="364523"/>
            <a:ext cx="518963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latin typeface="+mn-lt"/>
              </a:rPr>
              <a:t>     Рабочая программа </a:t>
            </a:r>
            <a:r>
              <a:rPr lang="ru-RU" sz="1050" dirty="0" smtClean="0">
                <a:latin typeface="+mn-lt"/>
              </a:rPr>
              <a:t>учебной дисциплины ОП 12 «Калькуляция и учет»  </a:t>
            </a:r>
            <a:r>
              <a:rPr lang="ru-RU" sz="1050" dirty="0">
                <a:latin typeface="+mn-lt"/>
              </a:rPr>
              <a:t>разработана на основе </a:t>
            </a:r>
            <a:r>
              <a:rPr lang="ru-RU" sz="1050" dirty="0" smtClean="0">
                <a:latin typeface="+mn-lt"/>
              </a:rPr>
              <a:t>Федерального </a:t>
            </a:r>
            <a:r>
              <a:rPr lang="ru-RU" sz="1050" dirty="0">
                <a:latin typeface="+mn-lt"/>
              </a:rPr>
              <a:t>государственного образовательного стандарта среднего профессионального образования по </a:t>
            </a:r>
            <a:r>
              <a:rPr lang="ru-RU" sz="1050" dirty="0" smtClean="0">
                <a:latin typeface="+mn-lt"/>
              </a:rPr>
              <a:t>специальности </a:t>
            </a:r>
            <a:r>
              <a:rPr lang="ru-RU" sz="1050" dirty="0">
                <a:latin typeface="+mn-lt"/>
              </a:rPr>
              <a:t>43.02.15 Поварское и кондитерское дело.</a:t>
            </a:r>
          </a:p>
          <a:p>
            <a:pPr algn="just"/>
            <a:r>
              <a:rPr lang="ru-RU" sz="1050" dirty="0">
                <a:latin typeface="+mn-lt"/>
              </a:rPr>
              <a:t>     Организация-разработчик: ГАПОУ СО «Техникум индустрии питания и услуг «Кулинар».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426352"/>
            <a:ext cx="352839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+mn-lt"/>
              </a:rPr>
              <a:t>Разработчик</a:t>
            </a:r>
            <a:r>
              <a:rPr lang="ru-RU" sz="1050" dirty="0" smtClean="0">
                <a:latin typeface="+mn-lt"/>
              </a:rPr>
              <a:t>:</a:t>
            </a:r>
          </a:p>
          <a:p>
            <a:r>
              <a:rPr lang="ru-RU" sz="1050" dirty="0" smtClean="0">
                <a:latin typeface="+mn-lt"/>
              </a:rPr>
              <a:t>Иванова М</a:t>
            </a:r>
            <a:r>
              <a:rPr lang="ru-RU" sz="1050" dirty="0" smtClean="0">
                <a:latin typeface="+mn-lt"/>
              </a:rPr>
              <a:t>. П</a:t>
            </a:r>
            <a:r>
              <a:rPr lang="ru-RU" sz="1050" dirty="0" smtClean="0">
                <a:latin typeface="+mn-lt"/>
              </a:rPr>
              <a:t>.</a:t>
            </a:r>
          </a:p>
          <a:p>
            <a:r>
              <a:rPr lang="ru-RU" sz="1050" dirty="0" smtClean="0">
                <a:latin typeface="+mn-lt"/>
              </a:rPr>
              <a:t>Преподаватель общепрофессиональных дисциплин </a:t>
            </a:r>
            <a:endParaRPr lang="ru-RU" sz="1050" dirty="0" smtClean="0">
              <a:latin typeface="+mn-lt"/>
            </a:endParaRPr>
          </a:p>
          <a:p>
            <a:r>
              <a:rPr lang="ru-RU" sz="1050" dirty="0" smtClean="0">
                <a:latin typeface="+mn-lt"/>
              </a:rPr>
              <a:t>І квалификационной категории</a:t>
            </a:r>
            <a:endParaRPr lang="ru-RU" sz="1050" dirty="0">
              <a:latin typeface="+mn-lt"/>
            </a:endParaRPr>
          </a:p>
          <a:p>
            <a:endParaRPr lang="ru-RU" sz="105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214764"/>
            <a:ext cx="39515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+mn-lt"/>
              </a:rPr>
              <a:t>Рассмотрена на заседании </a:t>
            </a:r>
            <a:r>
              <a:rPr lang="ru-RU" sz="1050" dirty="0" smtClean="0">
                <a:latin typeface="+mn-lt"/>
              </a:rPr>
              <a:t>методической комиссии</a:t>
            </a:r>
          </a:p>
          <a:p>
            <a:r>
              <a:rPr lang="ru-RU" sz="1050" dirty="0" smtClean="0">
                <a:latin typeface="+mn-lt"/>
              </a:rPr>
              <a:t>протокол от </a:t>
            </a:r>
            <a:r>
              <a:rPr lang="ru-RU" sz="1050" dirty="0">
                <a:latin typeface="+mn-lt"/>
              </a:rPr>
              <a:t>«___»_________20___г</a:t>
            </a:r>
            <a:r>
              <a:rPr lang="ru-RU" sz="1050" dirty="0">
                <a:latin typeface="+mn-lt"/>
              </a:rPr>
              <a:t>. №______</a:t>
            </a:r>
            <a:endParaRPr lang="ru-RU" sz="1050" dirty="0">
              <a:latin typeface="+mn-lt"/>
            </a:endParaRPr>
          </a:p>
          <a:p>
            <a:r>
              <a:rPr lang="ru-RU" sz="1050" dirty="0">
                <a:latin typeface="+mn-lt"/>
              </a:rPr>
              <a:t>Председатель </a:t>
            </a:r>
            <a:r>
              <a:rPr lang="ru-RU" sz="1050" dirty="0" smtClean="0">
                <a:latin typeface="+mn-lt"/>
              </a:rPr>
              <a:t>методической комиссии____________________________</a:t>
            </a:r>
            <a:endParaRPr lang="ru-RU" sz="105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3125728"/>
            <a:ext cx="397140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+mn-lt"/>
              </a:rPr>
              <a:t>Согласовано:</a:t>
            </a:r>
          </a:p>
          <a:p>
            <a:r>
              <a:rPr lang="ru-RU" sz="1050" dirty="0">
                <a:latin typeface="+mn-lt"/>
              </a:rPr>
              <a:t>Зам. директора по УР _____________ </a:t>
            </a:r>
            <a:r>
              <a:rPr lang="ru-RU" sz="1050" dirty="0" smtClean="0">
                <a:latin typeface="+mn-lt"/>
              </a:rPr>
              <a:t> И. Н. Субботина</a:t>
            </a:r>
            <a:endParaRPr lang="ru-RU" sz="105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708891" y="385177"/>
            <a:ext cx="1523141" cy="63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i="1" dirty="0" smtClean="0">
                <a:latin typeface="+mn-lt"/>
              </a:rPr>
              <a:t>Второй лист</a:t>
            </a:r>
            <a:endParaRPr lang="ru-RU" sz="1400" i="1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9925" y="385177"/>
            <a:ext cx="5151408" cy="57081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587" y="565184"/>
            <a:ext cx="1523141" cy="639852"/>
          </a:xfrm>
        </p:spPr>
        <p:txBody>
          <a:bodyPr anchor="ctr">
            <a:normAutofit/>
          </a:bodyPr>
          <a:lstStyle/>
          <a:p>
            <a:pPr algn="ctr"/>
            <a:r>
              <a:rPr lang="ru-RU" sz="1400" i="1" dirty="0">
                <a:latin typeface="+mn-lt"/>
              </a:rPr>
              <a:t>Третий лист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35815" y="675348"/>
            <a:ext cx="4672013" cy="593412"/>
          </a:xfrm>
          <a:prstGeom prst="rect">
            <a:avLst/>
          </a:prstGeom>
        </p:spPr>
        <p:txBody>
          <a:bodyPr vert="horz" lIns="0" tIns="34290" rIns="0" bIns="0" anchor="t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+mn-lt"/>
              </a:rPr>
              <a:t>Содержание</a:t>
            </a:r>
          </a:p>
          <a:p>
            <a:endParaRPr lang="ru-RU" sz="2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05893"/>
              </p:ext>
            </p:extLst>
          </p:nvPr>
        </p:nvGraphicFramePr>
        <p:xfrm>
          <a:off x="971600" y="1340946"/>
          <a:ext cx="7560840" cy="32317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21147"/>
                <a:gridCol w="1939693"/>
              </a:tblGrid>
              <a:tr h="543377">
                <a:tc>
                  <a:txBody>
                    <a:bodyPr/>
                    <a:lstStyle/>
                    <a:p>
                      <a:pPr marL="36195" indent="450215" algn="just">
                        <a:spcAft>
                          <a:spcPts val="0"/>
                        </a:spcAft>
                      </a:pPr>
                      <a:r>
                        <a:rPr lang="ru-RU" sz="1000" kern="0" cap="all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kern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стр.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155">
                <a:tc>
                  <a:txBody>
                    <a:bodyPr/>
                    <a:lstStyle/>
                    <a:p>
                      <a:pPr marL="379095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ОБЩАЯ ХАРАКТЕРИСТИКА РАБОЧЕЙ ПРОГРАММЫ УЧЕБНОЙ ДИСЦИПЛИНЫ </a:t>
                      </a:r>
                      <a:endParaRPr lang="ru-RU" sz="18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5650">
                <a:tc>
                  <a:txBody>
                    <a:bodyPr/>
                    <a:lstStyle/>
                    <a:p>
                      <a:pPr marL="379095" indent="-342900" algn="l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8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СТРУКТУРА И СОДЕРЖАНИЕ УЧЕБНОЙ ДИСЦИПЛИНЫ</a:t>
                      </a:r>
                      <a:endParaRPr lang="ru-RU" sz="18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7928">
                <a:tc>
                  <a:txBody>
                    <a:bodyPr/>
                    <a:lstStyle/>
                    <a:p>
                      <a:pPr marL="379095" indent="-342900" algn="l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ru-RU" sz="18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УСЛОВИЯ РЕАЛИЗАЦИИ УЧЕБНОЙ ДИСЦИПЛИНЫ</a:t>
                      </a:r>
                      <a:endParaRPr lang="ru-RU" sz="18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9622">
                <a:tc>
                  <a:txBody>
                    <a:bodyPr/>
                    <a:lstStyle/>
                    <a:p>
                      <a:pPr marL="379095" indent="-342900" algn="l"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ru-RU" sz="18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 И ОЦЕНКА РЕЗУЛЬТАТОВ ОСВОЕНИЯ УЧЕБНОЙ ДИСЦИПЛИНЫ </a:t>
                      </a:r>
                      <a:endParaRPr lang="ru-RU" sz="18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21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36105" y="476672"/>
            <a:ext cx="763284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+mn-lt"/>
              </a:rPr>
              <a:t>Общая характеристика рабочей программы учебной дисциплины </a:t>
            </a:r>
            <a:endParaRPr lang="ru-RU" sz="24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736105" y="1988840"/>
            <a:ext cx="7796335" cy="2304256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Название</a:t>
            </a:r>
            <a:r>
              <a:rPr lang="ru-RU" dirty="0" smtClean="0">
                <a:solidFill>
                  <a:schemeClr val="tx1"/>
                </a:solidFill>
              </a:rPr>
              <a:t> учебной дисциплины (УД)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Место</a:t>
            </a:r>
            <a:r>
              <a:rPr lang="ru-RU" dirty="0" smtClean="0">
                <a:solidFill>
                  <a:schemeClr val="tx1"/>
                </a:solidFill>
              </a:rPr>
              <a:t> УД </a:t>
            </a:r>
            <a:r>
              <a:rPr lang="ru-RU" dirty="0">
                <a:solidFill>
                  <a:schemeClr val="tx1"/>
                </a:solidFill>
              </a:rPr>
              <a:t>в структуре основной образовательной </a:t>
            </a:r>
            <a:r>
              <a:rPr lang="ru-RU" dirty="0" smtClean="0">
                <a:solidFill>
                  <a:schemeClr val="tx1"/>
                </a:solidFill>
              </a:rPr>
              <a:t>программы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Цель и </a:t>
            </a:r>
            <a:r>
              <a:rPr lang="ru-RU" dirty="0">
                <a:solidFill>
                  <a:schemeClr val="tx1"/>
                </a:solidFill>
              </a:rPr>
              <a:t>планируемые </a:t>
            </a:r>
            <a:r>
              <a:rPr lang="ru-RU" dirty="0">
                <a:solidFill>
                  <a:srgbClr val="FF0000"/>
                </a:solidFill>
              </a:rPr>
              <a:t>результаты</a:t>
            </a:r>
            <a:r>
              <a:rPr lang="ru-RU" dirty="0">
                <a:solidFill>
                  <a:schemeClr val="tx1"/>
                </a:solidFill>
              </a:rPr>
              <a:t> освоения </a:t>
            </a:r>
            <a:r>
              <a:rPr lang="ru-RU" dirty="0" smtClean="0">
                <a:solidFill>
                  <a:schemeClr val="tx1"/>
                </a:solidFill>
              </a:rPr>
              <a:t>дисциплины</a:t>
            </a:r>
          </a:p>
        </p:txBody>
      </p:sp>
    </p:spTree>
    <p:extLst>
      <p:ext uri="{BB962C8B-B14F-4D97-AF65-F5344CB8AC3E}">
        <p14:creationId xmlns:p14="http://schemas.microsoft.com/office/powerpoint/2010/main" val="1253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127" y="1052736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1.Общая </a:t>
            </a:r>
            <a:r>
              <a:rPr lang="ru-RU" sz="2000" dirty="0">
                <a:latin typeface="+mn-lt"/>
              </a:rPr>
              <a:t>характеристика рабочей программы учебной </a:t>
            </a:r>
            <a:r>
              <a:rPr lang="ru-RU" sz="2000" dirty="0" smtClean="0">
                <a:latin typeface="+mn-lt"/>
              </a:rPr>
              <a:t>дисциплины «Калькуляция </a:t>
            </a:r>
            <a:r>
              <a:rPr lang="ru-RU" sz="2000" dirty="0">
                <a:latin typeface="+mn-lt"/>
              </a:rPr>
              <a:t>и </a:t>
            </a:r>
            <a:r>
              <a:rPr lang="ru-RU" sz="2000" dirty="0" smtClean="0">
                <a:latin typeface="+mn-lt"/>
              </a:rPr>
              <a:t>учет»</a:t>
            </a:r>
            <a:endParaRPr lang="ru-RU" sz="20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4157" y="2492896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65113" algn="just"/>
            <a:r>
              <a:rPr lang="ru-RU" dirty="0" smtClean="0">
                <a:latin typeface="+mn-lt"/>
              </a:rPr>
              <a:t>1.1. Место </a:t>
            </a:r>
            <a:r>
              <a:rPr lang="ru-RU" dirty="0">
                <a:latin typeface="+mn-lt"/>
              </a:rPr>
              <a:t>дисциплины в структуре основной образовательной </a:t>
            </a:r>
            <a:r>
              <a:rPr lang="ru-RU" dirty="0" smtClean="0">
                <a:latin typeface="+mn-lt"/>
              </a:rPr>
              <a:t>программы</a:t>
            </a:r>
            <a:r>
              <a:rPr lang="ru-RU" dirty="0">
                <a:latin typeface="+mn-lt"/>
              </a:rPr>
              <a:t>:  </a:t>
            </a:r>
            <a:endParaRPr lang="ru-RU" dirty="0" smtClean="0">
              <a:latin typeface="+mn-lt"/>
            </a:endParaRPr>
          </a:p>
          <a:p>
            <a:pPr marL="0" lvl="1" indent="265113" algn="just"/>
            <a:r>
              <a:rPr lang="ru-RU" dirty="0" smtClean="0">
                <a:latin typeface="+mn-lt"/>
              </a:rPr>
              <a:t>Учебная </a:t>
            </a:r>
            <a:r>
              <a:rPr lang="ru-RU" dirty="0">
                <a:latin typeface="+mn-lt"/>
              </a:rPr>
              <a:t>дисциплина </a:t>
            </a:r>
            <a:r>
              <a:rPr lang="ru-RU" dirty="0" smtClean="0">
                <a:latin typeface="+mn-lt"/>
              </a:rPr>
              <a:t>«</a:t>
            </a:r>
            <a:r>
              <a:rPr lang="ru-RU" dirty="0">
                <a:latin typeface="+mn-lt"/>
              </a:rPr>
              <a:t>Калькуляция и учет» является </a:t>
            </a:r>
            <a:r>
              <a:rPr lang="ru-RU" dirty="0" smtClean="0">
                <a:latin typeface="+mn-lt"/>
              </a:rPr>
              <a:t>обязательной частью цикла общепрофессиональных дисциплин основной образовательной </a:t>
            </a:r>
            <a:r>
              <a:rPr lang="ru-RU" dirty="0">
                <a:latin typeface="+mn-lt"/>
              </a:rPr>
              <a:t>программы в соответствии с ФГОС по </a:t>
            </a:r>
            <a:r>
              <a:rPr lang="ru-RU" dirty="0" smtClean="0">
                <a:latin typeface="+mn-lt"/>
              </a:rPr>
              <a:t>специальности 43.02.15 Поварское и кондитерское дело.</a:t>
            </a:r>
          </a:p>
          <a:p>
            <a:pPr marL="0" lvl="1" indent="265113" algn="just"/>
            <a:r>
              <a:rPr lang="ru-RU" dirty="0">
                <a:latin typeface="+mn-lt"/>
              </a:rPr>
              <a:t>Учебная дисциплина «Калькуляция и учет</a:t>
            </a:r>
            <a:r>
              <a:rPr lang="ru-RU" dirty="0" smtClean="0">
                <a:latin typeface="+mn-lt"/>
              </a:rPr>
              <a:t>» обеспечивает</a:t>
            </a:r>
            <a:r>
              <a:rPr lang="ru-RU" dirty="0"/>
              <a:t> </a:t>
            </a:r>
            <a:r>
              <a:rPr lang="ru-RU" dirty="0">
                <a:latin typeface="+mn-lt"/>
              </a:rPr>
              <a:t>формирование профессиональных и общих компетенций по всем видам деятельности ФГОС по </a:t>
            </a:r>
            <a:r>
              <a:rPr lang="ru-RU" dirty="0" smtClean="0">
                <a:latin typeface="+mn-lt"/>
              </a:rPr>
              <a:t>специальности </a:t>
            </a:r>
            <a:r>
              <a:rPr lang="ru-RU" dirty="0">
                <a:latin typeface="+mn-lt"/>
              </a:rPr>
              <a:t>43.02.15 Поварское и кондитерское </a:t>
            </a:r>
            <a:r>
              <a:rPr lang="ru-RU" dirty="0" smtClean="0">
                <a:latin typeface="+mn-lt"/>
              </a:rPr>
              <a:t>дело.</a:t>
            </a:r>
            <a:endParaRPr lang="ru-RU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3" y="630932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97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57333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dirty="0">
                <a:latin typeface="+mn-lt"/>
              </a:rPr>
              <a:t>1.2. </a:t>
            </a:r>
            <a:r>
              <a:rPr lang="ru-RU" dirty="0" smtClean="0">
                <a:latin typeface="+mn-lt"/>
              </a:rPr>
              <a:t>Цель </a:t>
            </a:r>
            <a:r>
              <a:rPr lang="ru-RU" dirty="0">
                <a:latin typeface="+mn-lt"/>
              </a:rPr>
              <a:t>и планируемые результаты освоения </a:t>
            </a:r>
            <a:r>
              <a:rPr lang="ru-RU" dirty="0" smtClean="0">
                <a:latin typeface="+mn-lt"/>
              </a:rPr>
              <a:t>дисциплины 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40945"/>
              </p:ext>
            </p:extLst>
          </p:nvPr>
        </p:nvGraphicFramePr>
        <p:xfrm>
          <a:off x="539552" y="726665"/>
          <a:ext cx="8064895" cy="496021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36103"/>
                <a:gridCol w="2868436"/>
                <a:gridCol w="4260356"/>
              </a:tblGrid>
              <a:tr h="540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Код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175" marR="21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Умения</a:t>
                      </a:r>
                    </a:p>
                  </a:txBody>
                  <a:tcPr marL="21175" marR="21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Знания</a:t>
                      </a:r>
                    </a:p>
                  </a:txBody>
                  <a:tcPr marL="21175" marR="21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 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 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 09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ПК 1.4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ПК 2.8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ПК 3.7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ПК 4.6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ПК 5.6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175" marR="21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38100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вырабатывать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,  для конкретного предприятия,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рациональную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систему организации учета, базирующуюся на соблюдении действующего законодательства и принципах укрепления экономики хозяйствующего субъекта; </a:t>
                      </a:r>
                    </a:p>
                    <a:p>
                      <a:pPr marL="285750" marR="38100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проводить инвентаризацию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имущества;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marR="3810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использовать нормативно- справочную информацию в своей профессиональной деятельности; </a:t>
                      </a:r>
                    </a:p>
                    <a:p>
                      <a:pPr marL="285750" marR="3810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оценивать ликвидность и платежеспособность предприятия;</a:t>
                      </a:r>
                    </a:p>
                    <a:p>
                      <a:pPr marL="285750" marR="3810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аналитически обрабатывать учетную  и отчетную информацию; </a:t>
                      </a:r>
                    </a:p>
                  </a:txBody>
                  <a:tcPr marL="21175" marR="21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нормативные акты, регулирующие отношения предприятия и государства;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положение о бухгалтерском учете и отчетности в РФ;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первичная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сводная учетная документация;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порядок исчисления себестоимости продукции, работ, услуг, методы распределения накладных расходов, методы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калькулирования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себестоимости продукции, источники формирования финансовых ресурсов на предприятии и методы их распределения.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1175" marR="21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540060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  <a:cs typeface="Arial" pitchFamily="34" charset="0"/>
              </a:rPr>
              <a:t>*Приводятся только коды общих и профессиональных </a:t>
            </a:r>
            <a:r>
              <a:rPr lang="ru-RU" sz="1400" dirty="0" smtClean="0">
                <a:solidFill>
                  <a:srgbClr val="FF0000"/>
                </a:solidFill>
                <a:cs typeface="Arial" pitchFamily="34" charset="0"/>
              </a:rPr>
              <a:t>компетенций, </a:t>
            </a:r>
            <a:r>
              <a:rPr lang="ru-RU" sz="1400" dirty="0" smtClean="0">
                <a:solidFill>
                  <a:srgbClr val="FF0000"/>
                </a:solidFill>
                <a:cs typeface="Arial" pitchFamily="34" charset="0"/>
              </a:rPr>
              <a:t>для освоения которых необходимо освоение данной дисциплины </a:t>
            </a:r>
          </a:p>
        </p:txBody>
      </p:sp>
    </p:spTree>
    <p:extLst>
      <p:ext uri="{BB962C8B-B14F-4D97-AF65-F5344CB8AC3E}">
        <p14:creationId xmlns:p14="http://schemas.microsoft.com/office/powerpoint/2010/main" val="37598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619672" y="620688"/>
            <a:ext cx="554209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Структура и содержание УД</a:t>
            </a:r>
            <a:endParaRPr lang="ru-RU" sz="32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43608" y="1988840"/>
            <a:ext cx="7200800" cy="2520279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/>
                </a:solidFill>
              </a:rPr>
              <a:t>Объем учебной дисциплины и виды учебной работы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Тематический план и содержание УД</a:t>
            </a:r>
          </a:p>
          <a:p>
            <a:pPr marL="0" indent="0" algn="ctr">
              <a:buNone/>
            </a:pPr>
            <a:endParaRPr lang="ru-RU" sz="21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050" dirty="0" smtClean="0">
              <a:solidFill>
                <a:schemeClr val="tx1"/>
              </a:solidFill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txDef>
      <a:spPr>
        <a:noFill/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a:spPr>
      <a:bodyPr wrap="square">
        <a:noAutofit/>
      </a:bodyPr>
      <a:lstStyle>
        <a:defPPr algn="just">
          <a:defRPr sz="2000" dirty="0" smtClean="0">
            <a:solidFill>
              <a:schemeClr val="tx1"/>
            </a:solidFill>
            <a:cs typeface="Arial" pitchFamily="34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4671</TotalTime>
  <Words>1461</Words>
  <Application>Microsoft Office PowerPoint</Application>
  <PresentationFormat>Экран (4:3)</PresentationFormat>
  <Paragraphs>338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Третий 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User555</dc:creator>
  <cp:lastModifiedBy>*</cp:lastModifiedBy>
  <cp:revision>506</cp:revision>
  <cp:lastPrinted>2019-02-19T05:07:08Z</cp:lastPrinted>
  <dcterms:created xsi:type="dcterms:W3CDTF">2016-03-18T12:18:09Z</dcterms:created>
  <dcterms:modified xsi:type="dcterms:W3CDTF">2019-02-27T08:26:41Z</dcterms:modified>
</cp:coreProperties>
</file>