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09" r:id="rId1"/>
  </p:sldMasterIdLst>
  <p:notesMasterIdLst>
    <p:notesMasterId r:id="rId17"/>
  </p:notesMasterIdLst>
  <p:sldIdLst>
    <p:sldId id="343" r:id="rId2"/>
    <p:sldId id="389" r:id="rId3"/>
    <p:sldId id="331" r:id="rId4"/>
    <p:sldId id="346" r:id="rId5"/>
    <p:sldId id="349" r:id="rId6"/>
    <p:sldId id="350" r:id="rId7"/>
    <p:sldId id="390" r:id="rId8"/>
    <p:sldId id="384" r:id="rId9"/>
    <p:sldId id="385" r:id="rId10"/>
    <p:sldId id="380" r:id="rId11"/>
    <p:sldId id="388" r:id="rId12"/>
    <p:sldId id="373" r:id="rId13"/>
    <p:sldId id="369" r:id="rId14"/>
    <p:sldId id="383" r:id="rId15"/>
    <p:sldId id="377" r:id="rId16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128" autoAdjust="0"/>
  </p:normalViewPr>
  <p:slideViewPr>
    <p:cSldViewPr>
      <p:cViewPr>
        <p:scale>
          <a:sx n="86" d="100"/>
          <a:sy n="86" d="100"/>
        </p:scale>
        <p:origin x="-726" y="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EF0E31A-896D-4094-AF62-64C4C38FA5DB}" type="datetimeFigureOut">
              <a:rPr lang="ru-RU"/>
              <a:pPr>
                <a:defRPr/>
              </a:pPr>
              <a:t>03.04.2019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A1C208-E141-4758-B932-101CC6C1504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19141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1C208-E141-4758-B932-101CC6C1504C}" type="slidenum">
              <a:rPr lang="ru-RU" altLang="ru-RU" smtClean="0"/>
              <a:pPr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3822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6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782AC-2A53-47B6-8CD4-DA420FA4E0FD}" type="datetimeFigureOut">
              <a:rPr lang="ru-RU"/>
              <a:pPr>
                <a:defRPr/>
              </a:pPr>
              <a:t>03.04.2019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5C67F-313B-45E6-9244-00874A0A2D5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5417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8DD4E-0D59-4674-A3FB-CF7590434E8A}" type="datetimeFigureOut">
              <a:rPr lang="ru-RU"/>
              <a:pPr>
                <a:defRPr/>
              </a:pPr>
              <a:t>03.04.2019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E4C69-AB41-4045-876F-F2C7AEA78C4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8198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694A0-0104-4292-BC48-E3B3BAFC4ED2}" type="datetimeFigureOut">
              <a:rPr lang="ru-RU"/>
              <a:pPr>
                <a:defRPr/>
              </a:pPr>
              <a:t>03.04.2019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44C15-05CA-4C13-8685-1C53B4D4EF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815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15509-DA1B-4CBF-9708-47F40F106ED5}" type="datetimeFigureOut">
              <a:rPr lang="ru-RU"/>
              <a:pPr>
                <a:defRPr/>
              </a:pPr>
              <a:t>03.04.2019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28616-A11A-4148-8131-7D34DDE93A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289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DD5EA-4F3F-49EA-A8D8-89901DA86EAE}" type="datetimeFigureOut">
              <a:rPr lang="ru-RU"/>
              <a:pPr>
                <a:defRPr/>
              </a:pPr>
              <a:t>03.04.2019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81BCD-AE5D-44F2-91D8-882240A0A2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8863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1D4F0-FBDC-43D1-8DA2-D8480DAA6B63}" type="datetimeFigureOut">
              <a:rPr lang="ru-RU"/>
              <a:pPr>
                <a:defRPr/>
              </a:pPr>
              <a:t>03.04.2019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BBA85-AF38-486B-8D7A-873A70A4CFE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8879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7588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2"/>
          <p:cNvCxnSpPr/>
          <p:nvPr/>
        </p:nvCxnSpPr>
        <p:spPr>
          <a:xfrm>
            <a:off x="46450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7700B-80F9-464D-B324-6B5DAB048678}" type="datetimeFigureOut">
              <a:rPr lang="ru-RU"/>
              <a:pPr>
                <a:defRPr/>
              </a:pPr>
              <a:t>03.04.2019</a:t>
            </a:fld>
            <a:endParaRPr lang="ru-RU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A260C-DC3C-4069-B3A2-820B8F0BECD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5362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712A2-8F30-4ED7-A90D-6C9A3F4BB7F4}" type="datetimeFigureOut">
              <a:rPr lang="ru-RU"/>
              <a:pPr>
                <a:defRPr/>
              </a:pPr>
              <a:t>03.04.2019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1EDA2-90BD-4C3A-8E18-C92EBA5039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9390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562C4-A847-489E-9AF1-FECA623CFAD2}" type="datetimeFigureOut">
              <a:rPr lang="ru-RU"/>
              <a:pPr>
                <a:defRPr/>
              </a:pPr>
              <a:t>03.04.2019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3BCB5B-F2C8-44FA-8DFB-B183A501E8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3067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9"/>
          <p:cNvCxnSpPr/>
          <p:nvPr/>
        </p:nvCxnSpPr>
        <p:spPr>
          <a:xfrm rot="5400000">
            <a:off x="1677194" y="2515394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0F78E-4781-4354-925F-26EAA8589C66}" type="datetimeFigureOut">
              <a:rPr lang="ru-RU"/>
              <a:pPr>
                <a:defRPr/>
              </a:pPr>
              <a:t>03.04.2019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D11CB6-C48B-4D79-9B08-09789B4E52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19319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7E82-DA85-44B1-ADF4-0C958A21C30F}" type="datetimeFigureOut">
              <a:rPr lang="ru-RU"/>
              <a:pPr>
                <a:defRPr/>
              </a:pPr>
              <a:t>03.04.2019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23D53F-34D5-4931-B66A-34929444B4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6814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1F7D7C2E-BAB0-4E2B-893B-564BE1CEAEBA}" type="datetimeFigureOut">
              <a:rPr lang="ru-RU"/>
              <a:pPr>
                <a:defRPr/>
              </a:pPr>
              <a:t>03.04.2019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208713"/>
            <a:ext cx="4873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8013"/>
            <a:ext cx="762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400">
                <a:solidFill>
                  <a:srgbClr val="262626"/>
                </a:solidFill>
                <a:latin typeface="Impact" panose="020B0806030902050204" pitchFamily="34" charset="0"/>
              </a:defRPr>
            </a:lvl1pPr>
          </a:lstStyle>
          <a:p>
            <a:fld id="{32F09741-7B15-4FF8-A731-0CB3DF58D63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8" name="Rectangle 7"/>
          <p:cNvSpPr/>
          <p:nvPr/>
        </p:nvSpPr>
        <p:spPr>
          <a:xfrm>
            <a:off x="777875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7" r:id="rId1"/>
    <p:sldLayoutId id="2147484030" r:id="rId2"/>
    <p:sldLayoutId id="2147484038" r:id="rId3"/>
    <p:sldLayoutId id="2147484031" r:id="rId4"/>
    <p:sldLayoutId id="2147484039" r:id="rId5"/>
    <p:sldLayoutId id="2147484032" r:id="rId6"/>
    <p:sldLayoutId id="2147484033" r:id="rId7"/>
    <p:sldLayoutId id="2147484040" r:id="rId8"/>
    <p:sldLayoutId id="2147484034" r:id="rId9"/>
    <p:sldLayoutId id="2147484035" r:id="rId10"/>
    <p:sldLayoutId id="214748403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3725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3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470025"/>
            <a:ext cx="9144000" cy="530066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altLang="ru-RU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ru-RU" altLang="ru-RU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ru-RU" altLang="ru-RU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ru-RU" altLang="ru-RU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ru-RU" altLang="ru-RU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ru-RU" altLang="ru-RU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ru-RU" altLang="ru-RU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ru-RU" altLang="ru-RU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ru-RU" altLang="ru-RU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ru-RU" altLang="ru-RU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ru-RU" altLang="ru-RU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ru-RU" altLang="ru-RU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ru-RU" altLang="ru-RU" sz="1200" dirty="0">
                <a:solidFill>
                  <a:schemeClr val="accent4">
                    <a:lumMod val="75000"/>
                  </a:schemeClr>
                </a:solidFill>
                <a:cs typeface="Times New Roman" panose="02020603050405020304" pitchFamily="18" charset="0"/>
              </a:rPr>
              <a:t>г. Екатеринбург</a:t>
            </a:r>
          </a:p>
          <a:p>
            <a:pPr algn="ctr">
              <a:defRPr/>
            </a:pPr>
            <a:r>
              <a:rPr lang="ru-RU" altLang="ru-RU" sz="1200" dirty="0" smtClean="0">
                <a:solidFill>
                  <a:schemeClr val="accent4">
                    <a:lumMod val="75000"/>
                  </a:schemeClr>
                </a:solidFill>
                <a:cs typeface="Times New Roman" panose="02020603050405020304" pitchFamily="18" charset="0"/>
              </a:rPr>
              <a:t>2019 </a:t>
            </a:r>
            <a:r>
              <a:rPr lang="ru-RU" altLang="ru-RU" sz="1200" dirty="0">
                <a:solidFill>
                  <a:schemeClr val="accent4">
                    <a:lumMod val="75000"/>
                  </a:schemeClr>
                </a:solidFill>
                <a:cs typeface="Times New Roman" panose="02020603050405020304" pitchFamily="18" charset="0"/>
              </a:rPr>
              <a:t>г.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1557338"/>
            <a:ext cx="179388" cy="714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48" name="Rectangle 3"/>
          <p:cNvSpPr txBox="1">
            <a:spLocks noChangeArrowheads="1"/>
          </p:cNvSpPr>
          <p:nvPr/>
        </p:nvSpPr>
        <p:spPr bwMode="auto">
          <a:xfrm>
            <a:off x="1119188" y="1746250"/>
            <a:ext cx="7407275" cy="209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ClrTx/>
              <a:buFont typeface="Arial" panose="020B0604020202020204" pitchFamily="34" charset="0"/>
              <a:buNone/>
            </a:pPr>
            <a:endParaRPr lang="ru-RU" altLang="ru-RU" sz="3200" b="1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 eaLnBrk="1" hangingPunct="1">
              <a:buClrTx/>
              <a:buFont typeface="Arial" panose="020B0604020202020204" pitchFamily="34" charset="0"/>
              <a:buNone/>
            </a:pPr>
            <a:endParaRPr lang="ru-RU" altLang="ru-RU" sz="3200" b="1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 eaLnBrk="1" hangingPunct="1">
              <a:buClrTx/>
              <a:buFont typeface="Arial" panose="020B0604020202020204" pitchFamily="34" charset="0"/>
              <a:buNone/>
            </a:pPr>
            <a:endParaRPr lang="ru-RU" altLang="ru-RU" sz="3200" b="1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 eaLnBrk="1" hangingPunct="1">
              <a:buClrTx/>
              <a:buFont typeface="Arial" panose="020B0604020202020204" pitchFamily="34" charset="0"/>
              <a:buNone/>
            </a:pPr>
            <a:endParaRPr lang="ru-RU" altLang="ru-RU" sz="3200" b="1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 eaLnBrk="1" hangingPunct="1">
              <a:buClrTx/>
              <a:buFont typeface="Arial" panose="020B0604020202020204" pitchFamily="34" charset="0"/>
              <a:buNone/>
            </a:pPr>
            <a:endParaRPr lang="ru-RU" altLang="ru-RU" sz="3200" b="1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149" name="TextBox 2"/>
          <p:cNvSpPr txBox="1">
            <a:spLocks noChangeArrowheads="1"/>
          </p:cNvSpPr>
          <p:nvPr/>
        </p:nvSpPr>
        <p:spPr bwMode="auto">
          <a:xfrm>
            <a:off x="900113" y="1484313"/>
            <a:ext cx="74882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ru-RU" altLang="ru-RU" sz="2800" b="1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078" name="TextBox 1"/>
          <p:cNvSpPr txBox="1">
            <a:spLocks noChangeArrowheads="1"/>
          </p:cNvSpPr>
          <p:nvPr/>
        </p:nvSpPr>
        <p:spPr bwMode="auto">
          <a:xfrm flipH="1">
            <a:off x="1226344" y="2636838"/>
            <a:ext cx="75612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ru-RU" b="1" dirty="0">
                <a:latin typeface="+mn-lt"/>
              </a:rPr>
              <a:t>Методические рекомендации по </a:t>
            </a:r>
            <a:r>
              <a:rPr lang="ru-RU" b="1" dirty="0" smtClean="0">
                <a:latin typeface="+mn-lt"/>
              </a:rPr>
              <a:t>формированию ФОС</a:t>
            </a:r>
          </a:p>
          <a:p>
            <a:pPr algn="ctr">
              <a:defRPr/>
            </a:pPr>
            <a:r>
              <a:rPr lang="ru-RU" b="1" dirty="0" smtClean="0">
                <a:latin typeface="+mn-lt"/>
              </a:rPr>
              <a:t>ГАПОУ </a:t>
            </a:r>
            <a:r>
              <a:rPr lang="ru-RU" b="1" dirty="0">
                <a:latin typeface="+mn-lt"/>
              </a:rPr>
              <a:t>СО «ТИПУ «Кулинар» на 2019-2020 уч. год</a:t>
            </a:r>
            <a:endParaRPr lang="ru-RU" dirty="0">
              <a:latin typeface="+mn-lt"/>
            </a:endParaRPr>
          </a:p>
        </p:txBody>
      </p:sp>
      <p:sp>
        <p:nvSpPr>
          <p:cNvPr id="3079" name="TextBox 1"/>
          <p:cNvSpPr txBox="1">
            <a:spLocks noChangeArrowheads="1"/>
          </p:cNvSpPr>
          <p:nvPr/>
        </p:nvSpPr>
        <p:spPr bwMode="auto">
          <a:xfrm>
            <a:off x="7236295" y="4724400"/>
            <a:ext cx="15124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ru-RU" altLang="ru-RU" sz="14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Ю.В. Волкова </a:t>
            </a:r>
            <a:endParaRPr lang="ru-RU" altLang="ru-RU" sz="14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defRPr/>
            </a:pPr>
            <a:r>
              <a:rPr lang="ru-RU" altLang="ru-RU" sz="14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</a:t>
            </a:r>
            <a:endParaRPr lang="ru-RU" altLang="ru-RU" sz="1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52" name="Рисунок 8" descr="C:\Users\User\AppData\Local\Temp\герб кулинар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425450"/>
            <a:ext cx="12192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06525" y="582613"/>
            <a:ext cx="7200900" cy="11699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chemeClr val="accent4">
                    <a:lumMod val="75000"/>
                  </a:schemeClr>
                </a:solidFill>
                <a:latin typeface="+mn-lt"/>
                <a:cs typeface="Arial" charset="0"/>
              </a:rPr>
              <a:t>Министерство общего и профессионального образования Свердловской области</a:t>
            </a:r>
          </a:p>
          <a:p>
            <a:pPr algn="ctr">
              <a:defRPr/>
            </a:pPr>
            <a:r>
              <a:rPr lang="ru-RU" sz="1400" dirty="0">
                <a:solidFill>
                  <a:schemeClr val="accent4">
                    <a:lumMod val="75000"/>
                  </a:schemeClr>
                </a:solidFill>
                <a:latin typeface="+mn-lt"/>
                <a:cs typeface="Arial" charset="0"/>
              </a:rPr>
              <a:t>Государственное автономное  профессиональное образовательное учреждение Свердловской области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accent4">
                    <a:lumMod val="75000"/>
                  </a:schemeClr>
                </a:solidFill>
                <a:latin typeface="+mn-lt"/>
                <a:cs typeface="Arial" charset="0"/>
              </a:rPr>
              <a:t>«Техникум индустрии  питания и услуг «Кулинар»</a:t>
            </a:r>
          </a:p>
          <a:p>
            <a:pPr algn="ctr">
              <a:defRPr/>
            </a:pPr>
            <a:r>
              <a:rPr lang="ru-RU" sz="1400" dirty="0">
                <a:solidFill>
                  <a:schemeClr val="accent4">
                    <a:lumMod val="75000"/>
                  </a:schemeClr>
                </a:solidFill>
                <a:latin typeface="+mn-lt"/>
                <a:cs typeface="Arial" charset="0"/>
              </a:rPr>
              <a:t>(ГАПОУ СО «ТИПУ «Кулинар»)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523" y="6321558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+mn-lt"/>
              </a:rPr>
              <a:t>пример</a:t>
            </a:r>
            <a:endParaRPr lang="ru-RU" b="1" i="1" dirty="0">
              <a:latin typeface="+mn-lt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54158" y="620688"/>
            <a:ext cx="76342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904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3.1. Контроль и оценка освоения учебной дисциплины по темам (разделам)</a:t>
            </a:r>
          </a:p>
          <a:p>
            <a:pPr marL="0" marR="0" lvl="0" indent="90488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anose="020B0604020202020204" pitchFamily="34" charset="0"/>
              </a:rPr>
              <a:t>Таблица 2*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065910"/>
              </p:ext>
            </p:extLst>
          </p:nvPr>
        </p:nvGraphicFramePr>
        <p:xfrm>
          <a:off x="754158" y="1268760"/>
          <a:ext cx="7634266" cy="421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1618"/>
                <a:gridCol w="1080120"/>
                <a:gridCol w="936104"/>
                <a:gridCol w="936104"/>
                <a:gridCol w="936104"/>
                <a:gridCol w="1008112"/>
                <a:gridCol w="936104"/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Элемент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учебной дисциплины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indent="90170"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Формы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контроля и методы оценки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Текущий контроль</a:t>
                      </a:r>
                    </a:p>
                    <a:p>
                      <a:pPr algn="ctr"/>
                      <a:endParaRPr lang="ru-RU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Рубежный контроль</a:t>
                      </a:r>
                    </a:p>
                    <a:p>
                      <a:pPr algn="ctr"/>
                      <a:endParaRPr lang="ru-RU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Промежуточная аттестация</a:t>
                      </a:r>
                    </a:p>
                    <a:p>
                      <a:pPr algn="ctr"/>
                      <a:endParaRPr lang="ru-RU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Методы оценки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Проверяемые У, З, ОК, ПК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Методы оценки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</a:rPr>
                        <a:t>Проверяемые У, З, ОК, ПК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Методы оценки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</a:rPr>
                        <a:t>Проверяемые У, З, ОК, ПК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Тема 1. Общая характеристика бухгалтерского учета.</a:t>
                      </a:r>
                    </a:p>
                    <a:p>
                      <a:pPr algn="just"/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Устный опрос.</a:t>
                      </a:r>
                    </a:p>
                    <a:p>
                      <a:r>
                        <a:rPr lang="ru-RU" sz="1200" dirty="0" smtClean="0">
                          <a:latin typeface="+mn-lt"/>
                        </a:rPr>
                        <a:t>Тестовая работа №1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У1, 31, З2</a:t>
                      </a:r>
                    </a:p>
                    <a:p>
                      <a:r>
                        <a:rPr lang="ru-RU" sz="1200" dirty="0" smtClean="0">
                          <a:latin typeface="+mn-lt"/>
                        </a:rPr>
                        <a:t>ОК</a:t>
                      </a:r>
                      <a:r>
                        <a:rPr lang="ru-RU" sz="1200" baseline="0" dirty="0" smtClean="0">
                          <a:latin typeface="+mn-lt"/>
                        </a:rPr>
                        <a:t> 01-07</a:t>
                      </a:r>
                    </a:p>
                    <a:p>
                      <a:r>
                        <a:rPr lang="ru-RU" sz="1200" baseline="0" dirty="0" smtClean="0">
                          <a:latin typeface="+mn-lt"/>
                        </a:rPr>
                        <a:t>ОК 09-11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Итоговый тест №1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У1, 31, З2 </a:t>
                      </a:r>
                    </a:p>
                    <a:p>
                      <a:r>
                        <a:rPr lang="ru-RU" sz="1200" dirty="0" smtClean="0">
                          <a:latin typeface="+mn-lt"/>
                        </a:rPr>
                        <a:t>ОК</a:t>
                      </a:r>
                      <a:r>
                        <a:rPr lang="ru-RU" sz="1200" baseline="0" dirty="0" smtClean="0">
                          <a:latin typeface="+mn-lt"/>
                        </a:rPr>
                        <a:t> 01-07</a:t>
                      </a:r>
                    </a:p>
                    <a:p>
                      <a:r>
                        <a:rPr lang="ru-RU" sz="1200" baseline="0" dirty="0" smtClean="0">
                          <a:latin typeface="+mn-lt"/>
                        </a:rPr>
                        <a:t>ОК 09-11</a:t>
                      </a:r>
                      <a:endParaRPr lang="ru-RU" sz="1200" dirty="0" smtClean="0">
                        <a:latin typeface="+mn-lt"/>
                      </a:endParaRPr>
                    </a:p>
                    <a:p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Тема 2. Технологическая документация блюд, кулинарных и кондитерских изделий.</a:t>
                      </a:r>
                    </a:p>
                    <a:p>
                      <a:pPr indent="90170" algn="just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Устный опрос.</a:t>
                      </a:r>
                    </a:p>
                    <a:p>
                      <a:r>
                        <a:rPr lang="ru-RU" sz="1200" dirty="0" smtClean="0">
                          <a:latin typeface="+mn-lt"/>
                        </a:rPr>
                        <a:t>Тестовая работа №2</a:t>
                      </a:r>
                    </a:p>
                    <a:p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У1, У2,31, З2</a:t>
                      </a:r>
                    </a:p>
                    <a:p>
                      <a:r>
                        <a:rPr lang="ru-RU" sz="1200" dirty="0" smtClean="0">
                          <a:latin typeface="+mn-lt"/>
                        </a:rPr>
                        <a:t>ОК</a:t>
                      </a:r>
                      <a:r>
                        <a:rPr lang="ru-RU" sz="1200" baseline="0" dirty="0" smtClean="0">
                          <a:latin typeface="+mn-lt"/>
                        </a:rPr>
                        <a:t> 01-07</a:t>
                      </a:r>
                    </a:p>
                    <a:p>
                      <a:r>
                        <a:rPr lang="ru-RU" sz="1200" baseline="0" dirty="0" smtClean="0">
                          <a:latin typeface="+mn-lt"/>
                        </a:rPr>
                        <a:t>ОК 09-11</a:t>
                      </a:r>
                      <a:endParaRPr lang="ru-RU" sz="1200" dirty="0" smtClean="0">
                        <a:latin typeface="+mn-lt"/>
                      </a:endParaRPr>
                    </a:p>
                    <a:p>
                      <a:r>
                        <a:rPr lang="ru-RU" sz="1200" dirty="0" smtClean="0">
                          <a:latin typeface="+mn-lt"/>
                        </a:rPr>
                        <a:t>ПК 1.4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</a:rPr>
                        <a:t>Итоговый тест №2</a:t>
                      </a:r>
                    </a:p>
                    <a:p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У1, У2,31, З2</a:t>
                      </a:r>
                    </a:p>
                    <a:p>
                      <a:r>
                        <a:rPr lang="ru-RU" sz="1200" dirty="0" smtClean="0">
                          <a:latin typeface="+mn-lt"/>
                        </a:rPr>
                        <a:t>ОК</a:t>
                      </a:r>
                      <a:r>
                        <a:rPr lang="ru-RU" sz="1200" baseline="0" dirty="0" smtClean="0">
                          <a:latin typeface="+mn-lt"/>
                        </a:rPr>
                        <a:t> 01-07 </a:t>
                      </a:r>
                    </a:p>
                    <a:p>
                      <a:r>
                        <a:rPr lang="ru-RU" sz="1200" baseline="0" dirty="0" smtClean="0">
                          <a:latin typeface="+mn-lt"/>
                        </a:rPr>
                        <a:t>ОК 09-11</a:t>
                      </a:r>
                      <a:endParaRPr lang="ru-RU" sz="1200" dirty="0" smtClean="0">
                        <a:latin typeface="+mn-lt"/>
                      </a:endParaRPr>
                    </a:p>
                    <a:p>
                      <a:r>
                        <a:rPr lang="ru-RU" sz="1200" dirty="0" smtClean="0">
                          <a:latin typeface="+mn-lt"/>
                        </a:rPr>
                        <a:t>ПК 1.4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9552" y="5733256"/>
            <a:ext cx="7848872" cy="360040"/>
          </a:xfrm>
          <a:prstGeom prst="rect">
            <a:avLst/>
          </a:prstGeom>
          <a:noFill/>
          <a:ln>
            <a:noFill/>
          </a:ln>
          <a:effectLst>
            <a:outerShdw blurRad="50800" dist="12700" dir="5280000" rotWithShape="0">
              <a:srgbClr val="000000">
                <a:alpha val="4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cs typeface="Arial" pitchFamily="34" charset="0"/>
              </a:rPr>
              <a:t>* Заполняется в соответствии с таблицами 3 и 4 рабочей программы УД</a:t>
            </a:r>
          </a:p>
        </p:txBody>
      </p:sp>
    </p:spTree>
    <p:extLst>
      <p:ext uri="{BB962C8B-B14F-4D97-AF65-F5344CB8AC3E}">
        <p14:creationId xmlns:p14="http://schemas.microsoft.com/office/powerpoint/2010/main" val="320181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523" y="6321558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+mn-lt"/>
              </a:rPr>
              <a:t>пример</a:t>
            </a:r>
            <a:endParaRPr lang="ru-RU" b="1" i="1" dirty="0">
              <a:latin typeface="+mn-lt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54158" y="343513"/>
            <a:ext cx="763426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904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3.1. Контроль и оценка освоения учебной дисциплины по темам (разделам)</a:t>
            </a: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anose="020B0604020202020204" pitchFamily="34" charset="0"/>
            </a:endParaRPr>
          </a:p>
          <a:p>
            <a:pPr marL="0" marR="0" lvl="0" indent="90488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anose="020B0604020202020204" pitchFamily="34" charset="0"/>
              </a:rPr>
              <a:t>Продолжение таблицы 2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240500"/>
              </p:ext>
            </p:extLst>
          </p:nvPr>
        </p:nvGraphicFramePr>
        <p:xfrm>
          <a:off x="754158" y="1268760"/>
          <a:ext cx="7634266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1618"/>
                <a:gridCol w="864096"/>
                <a:gridCol w="1152128"/>
                <a:gridCol w="864096"/>
                <a:gridCol w="936104"/>
                <a:gridCol w="1008112"/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Тема 3.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Ценообразование и калькуляция на предприятиях общественного питания.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indent="90170" algn="just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Устный опрос.</a:t>
                      </a:r>
                    </a:p>
                    <a:p>
                      <a:r>
                        <a:rPr lang="ru-RU" sz="1200" dirty="0" smtClean="0">
                          <a:latin typeface="+mn-lt"/>
                        </a:rPr>
                        <a:t>Тестовая работа №3</a:t>
                      </a:r>
                    </a:p>
                    <a:p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У1-У3, 31-З4</a:t>
                      </a:r>
                    </a:p>
                    <a:p>
                      <a:r>
                        <a:rPr lang="ru-RU" sz="1200" dirty="0" smtClean="0">
                          <a:latin typeface="+mn-lt"/>
                        </a:rPr>
                        <a:t>ОК</a:t>
                      </a:r>
                      <a:r>
                        <a:rPr lang="ru-RU" sz="1200" baseline="0" dirty="0" smtClean="0">
                          <a:latin typeface="+mn-lt"/>
                        </a:rPr>
                        <a:t> 01-07</a:t>
                      </a:r>
                    </a:p>
                    <a:p>
                      <a:r>
                        <a:rPr lang="ru-RU" sz="1200" baseline="0" dirty="0" smtClean="0">
                          <a:latin typeface="+mn-lt"/>
                        </a:rPr>
                        <a:t>ОК 09-11</a:t>
                      </a:r>
                      <a:endParaRPr lang="ru-RU" sz="1200" dirty="0" smtClean="0">
                        <a:latin typeface="+mn-lt"/>
                      </a:endParaRPr>
                    </a:p>
                    <a:p>
                      <a:r>
                        <a:rPr lang="ru-RU" sz="1200" dirty="0" smtClean="0">
                          <a:latin typeface="+mn-lt"/>
                        </a:rPr>
                        <a:t>ПК 1.4</a:t>
                      </a:r>
                    </a:p>
                    <a:p>
                      <a:r>
                        <a:rPr lang="ru-RU" sz="1200" dirty="0" smtClean="0">
                          <a:latin typeface="+mn-lt"/>
                        </a:rPr>
                        <a:t>ПК 2.8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</a:rPr>
                        <a:t>Итоговый тест №3</a:t>
                      </a:r>
                    </a:p>
                    <a:p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У1 – У6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З1 – З8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ОК 01-07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ОК 09-11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ПК 1.4, 2.8, 3.7, 4.6,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5.6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Тема 4. Учет сырья и готовой продукции.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Устный опрос.</a:t>
                      </a:r>
                    </a:p>
                    <a:p>
                      <a:r>
                        <a:rPr lang="ru-RU" sz="1200" dirty="0" smtClean="0">
                          <a:latin typeface="+mn-lt"/>
                        </a:rPr>
                        <a:t>Тестовая работа №4</a:t>
                      </a:r>
                    </a:p>
                    <a:p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У1-У5, 31-З4</a:t>
                      </a:r>
                    </a:p>
                    <a:p>
                      <a:r>
                        <a:rPr lang="ru-RU" sz="1200" dirty="0" smtClean="0">
                          <a:latin typeface="+mn-lt"/>
                        </a:rPr>
                        <a:t>ОК</a:t>
                      </a:r>
                      <a:r>
                        <a:rPr lang="ru-RU" sz="1200" baseline="0" dirty="0" smtClean="0">
                          <a:latin typeface="+mn-lt"/>
                        </a:rPr>
                        <a:t> 01-07</a:t>
                      </a:r>
                    </a:p>
                    <a:p>
                      <a:r>
                        <a:rPr lang="ru-RU" sz="1200" baseline="0" dirty="0" smtClean="0">
                          <a:latin typeface="+mn-lt"/>
                        </a:rPr>
                        <a:t>ОК 09-11</a:t>
                      </a:r>
                      <a:endParaRPr lang="ru-RU" sz="1200" dirty="0" smtClean="0">
                        <a:latin typeface="+mn-lt"/>
                      </a:endParaRPr>
                    </a:p>
                    <a:p>
                      <a:r>
                        <a:rPr lang="ru-RU" sz="1200" dirty="0" smtClean="0">
                          <a:latin typeface="+mn-lt"/>
                        </a:rPr>
                        <a:t>ПК 1.4</a:t>
                      </a:r>
                    </a:p>
                    <a:p>
                      <a:r>
                        <a:rPr lang="ru-RU" sz="1200" dirty="0" smtClean="0">
                          <a:latin typeface="+mn-lt"/>
                        </a:rPr>
                        <a:t>ПК 2.8</a:t>
                      </a:r>
                    </a:p>
                    <a:p>
                      <a:r>
                        <a:rPr lang="ru-RU" sz="1200" dirty="0" smtClean="0">
                          <a:latin typeface="+mn-lt"/>
                        </a:rPr>
                        <a:t>ПК</a:t>
                      </a:r>
                      <a:r>
                        <a:rPr lang="ru-RU" sz="1200" baseline="0" dirty="0" smtClean="0">
                          <a:latin typeface="+mn-lt"/>
                        </a:rPr>
                        <a:t> 3.7</a:t>
                      </a:r>
                      <a:endParaRPr lang="ru-RU" sz="1200" dirty="0" smtClean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</a:rPr>
                        <a:t>Итоговый тест №4</a:t>
                      </a:r>
                    </a:p>
                    <a:p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У1 – У7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З1 – З8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ОК 01-07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ОК 09-11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ПК 1.4, 2.8, 3.7, 4.6,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5.6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Самостоятельная работа.</a:t>
                      </a:r>
                    </a:p>
                    <a:p>
                      <a:r>
                        <a:rPr lang="ru-RU" sz="1200" dirty="0" smtClean="0">
                          <a:latin typeface="+mn-lt"/>
                        </a:rPr>
                        <a:t>Дифференцированный зачет.</a:t>
                      </a:r>
                      <a:endParaRPr lang="ru-RU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У1 – У7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З1 – З8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ОК 01-07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ОК 09-11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ПК 1.4, 2.8, 3.7, 4.6,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5.6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629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2344253" y="260649"/>
            <a:ext cx="4416552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5008120" y="2708919"/>
            <a:ext cx="2219869" cy="1440160"/>
          </a:xfrm>
          <a:prstGeom prst="rect">
            <a:avLst/>
          </a:prstGeom>
        </p:spPr>
        <p:txBody>
          <a:bodyPr vert="horz" lIns="0" rIns="13716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100" dirty="0"/>
              <a:t> </a:t>
            </a:r>
            <a:endParaRPr lang="ru-RU" sz="1050" dirty="0"/>
          </a:p>
          <a:p>
            <a:pPr algn="ctr"/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827584" y="494673"/>
            <a:ext cx="7128791" cy="1044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i="1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Типовые задания для оценки освоения учебной дисциплины</a:t>
            </a:r>
            <a:endParaRPr lang="ru-RU" sz="2400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5706126" y="2492896"/>
            <a:ext cx="1174631" cy="2088232"/>
          </a:xfrm>
          <a:prstGeom prst="rect">
            <a:avLst/>
          </a:prstGeom>
        </p:spPr>
        <p:txBody>
          <a:bodyPr>
            <a:no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3725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3813458" y="2517889"/>
            <a:ext cx="1782198" cy="1800199"/>
          </a:xfrm>
          <a:prstGeom prst="rect">
            <a:avLst/>
          </a:prstGeom>
        </p:spPr>
        <p:txBody>
          <a:bodyPr vert="horz" lIns="0" rIns="13716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661655" y="1412776"/>
            <a:ext cx="8136904" cy="4104456"/>
          </a:xfrm>
          <a:prstGeom prst="rect">
            <a:avLst/>
          </a:prstGeom>
        </p:spPr>
        <p:txBody>
          <a:bodyPr vert="horz" lIns="0" rIns="13716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265113" algn="just">
              <a:buClr>
                <a:srgbClr val="C00000"/>
              </a:buClr>
            </a:pPr>
            <a:r>
              <a:rPr lang="ru-RU" sz="1600" dirty="0" smtClean="0">
                <a:cs typeface="Arial" pitchFamily="34" charset="0"/>
              </a:rPr>
              <a:t>3.2.Типовые задания для оценки освоения учебной дисциплины </a:t>
            </a:r>
          </a:p>
          <a:p>
            <a:pPr algn="just">
              <a:buClr>
                <a:srgbClr val="C00000"/>
              </a:buClr>
            </a:pPr>
            <a:r>
              <a:rPr lang="ru-RU" sz="1600" i="1" dirty="0" smtClean="0">
                <a:cs typeface="Arial" pitchFamily="34" charset="0"/>
              </a:rPr>
              <a:t>Примеры заданий (с указанием инструкции по проведению, эталонов ответов, критериев оценки) можно привести в п.5.Приложения. </a:t>
            </a:r>
          </a:p>
          <a:p>
            <a:pPr indent="265113" algn="just">
              <a:buClr>
                <a:srgbClr val="C00000"/>
              </a:buClr>
            </a:pPr>
            <a:r>
              <a:rPr lang="ru-RU" sz="1600" dirty="0" smtClean="0">
                <a:cs typeface="Arial" pitchFamily="34" charset="0"/>
              </a:rPr>
              <a:t>3.2.1. Типовые задания для проведения текущего контроля. </a:t>
            </a:r>
          </a:p>
          <a:p>
            <a:pPr indent="265113" algn="just">
              <a:buClr>
                <a:srgbClr val="C00000"/>
              </a:buClr>
            </a:pPr>
            <a:r>
              <a:rPr lang="ru-RU" sz="1600" dirty="0" smtClean="0">
                <a:cs typeface="Arial" pitchFamily="34" charset="0"/>
              </a:rPr>
              <a:t>1) Типовые задания для оценки знаний З1,З2, умений У1, </a:t>
            </a:r>
            <a:r>
              <a:rPr lang="ru-RU" sz="1600" dirty="0" err="1" smtClean="0">
                <a:cs typeface="Arial" pitchFamily="34" charset="0"/>
              </a:rPr>
              <a:t>сформированности</a:t>
            </a:r>
            <a:r>
              <a:rPr lang="ru-RU" sz="1600" dirty="0" smtClean="0">
                <a:cs typeface="Arial" pitchFamily="34" charset="0"/>
              </a:rPr>
              <a:t> компетенций ОК 01-07, ОК 09-11*. Устный опрос по теме №1, тестовая работа №1.</a:t>
            </a:r>
          </a:p>
          <a:p>
            <a:pPr indent="265113" algn="just">
              <a:buClr>
                <a:srgbClr val="C00000"/>
              </a:buClr>
            </a:pPr>
            <a:r>
              <a:rPr lang="ru-RU" sz="1600" dirty="0" smtClean="0">
                <a:cs typeface="Arial" pitchFamily="34" charset="0"/>
              </a:rPr>
              <a:t>2) …</a:t>
            </a:r>
          </a:p>
          <a:p>
            <a:pPr algn="just">
              <a:buClr>
                <a:srgbClr val="C00000"/>
              </a:buClr>
            </a:pPr>
            <a:r>
              <a:rPr lang="ru-RU" sz="1600" i="1" dirty="0" smtClean="0">
                <a:cs typeface="Arial" pitchFamily="34" charset="0"/>
              </a:rPr>
              <a:t>Привести перечень типовых заданий по каждой теме, в соответствии с таблицей 2.</a:t>
            </a:r>
            <a:endParaRPr lang="ru-RU" sz="1600" i="1" dirty="0" smtClean="0">
              <a:solidFill>
                <a:srgbClr val="FF0000"/>
              </a:solidFill>
              <a:cs typeface="Arial" pitchFamily="34" charset="0"/>
            </a:endParaRPr>
          </a:p>
          <a:p>
            <a:pPr algn="just">
              <a:buClr>
                <a:srgbClr val="C00000"/>
              </a:buClr>
            </a:pPr>
            <a:r>
              <a:rPr lang="ru-RU" sz="1600" dirty="0" smtClean="0">
                <a:cs typeface="Arial" pitchFamily="34" charset="0"/>
              </a:rPr>
              <a:t>3.2.2. Типовые задания для проведения рубежного контроля.</a:t>
            </a:r>
          </a:p>
          <a:p>
            <a:pPr algn="just">
              <a:buClr>
                <a:srgbClr val="C00000"/>
              </a:buClr>
            </a:pPr>
            <a:r>
              <a:rPr lang="ru-RU" sz="1600" dirty="0" smtClean="0">
                <a:cs typeface="Arial" pitchFamily="34" charset="0"/>
              </a:rPr>
              <a:t>     1) Типовые задания для оценки знаний З1,З2, умений У1, </a:t>
            </a:r>
            <a:r>
              <a:rPr lang="ru-RU" sz="1600" dirty="0" err="1" smtClean="0">
                <a:cs typeface="Arial" pitchFamily="34" charset="0"/>
              </a:rPr>
              <a:t>сформированности</a:t>
            </a:r>
            <a:r>
              <a:rPr lang="ru-RU" sz="1600" dirty="0" smtClean="0">
                <a:cs typeface="Arial" pitchFamily="34" charset="0"/>
              </a:rPr>
              <a:t> компетенций ОК 01-07, ОК 09-11*. Итоговый тест №1.</a:t>
            </a:r>
          </a:p>
          <a:p>
            <a:pPr indent="265113" algn="just">
              <a:buClr>
                <a:srgbClr val="C00000"/>
              </a:buClr>
            </a:pPr>
            <a:r>
              <a:rPr lang="ru-RU" sz="1600" dirty="0" smtClean="0">
                <a:cs typeface="Arial" pitchFamily="34" charset="0"/>
              </a:rPr>
              <a:t>2) …</a:t>
            </a:r>
          </a:p>
          <a:p>
            <a:pPr algn="just">
              <a:buClr>
                <a:srgbClr val="C00000"/>
              </a:buClr>
            </a:pPr>
            <a:r>
              <a:rPr lang="ru-RU" sz="1600" i="1" dirty="0" smtClean="0">
                <a:cs typeface="Arial" pitchFamily="34" charset="0"/>
              </a:rPr>
              <a:t>Привести перечень типовых заданий по каждой теме, в соответствии с таблицей 2.</a:t>
            </a:r>
            <a:endParaRPr lang="ru-RU" sz="1600" i="1" dirty="0" smtClean="0">
              <a:solidFill>
                <a:srgbClr val="FF0000"/>
              </a:solidFill>
              <a:cs typeface="Arial" pitchFamily="34" charset="0"/>
            </a:endParaRPr>
          </a:p>
          <a:p>
            <a:pPr algn="just">
              <a:buClr>
                <a:srgbClr val="C00000"/>
              </a:buClr>
            </a:pPr>
            <a:endParaRPr lang="ru-RU" sz="1600" dirty="0" smtClean="0"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6165304"/>
            <a:ext cx="7920880" cy="432048"/>
          </a:xfrm>
          <a:prstGeom prst="rect">
            <a:avLst/>
          </a:prstGeom>
          <a:noFill/>
          <a:ln>
            <a:noFill/>
          </a:ln>
          <a:effectLst>
            <a:outerShdw blurRad="50800" dist="12700" dir="5280000" rotWithShape="0">
              <a:srgbClr val="000000">
                <a:alpha val="4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cs typeface="Arial" pitchFamily="34" charset="0"/>
              </a:rPr>
              <a:t>*Знания, умения, коды компетенций указываются в соответствии с таблицей 2 </a:t>
            </a:r>
            <a:endParaRPr lang="ru-RU" sz="2000" dirty="0" smtClean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8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5008120" y="2708919"/>
            <a:ext cx="2219869" cy="1440160"/>
          </a:xfrm>
          <a:prstGeom prst="rect">
            <a:avLst/>
          </a:prstGeom>
        </p:spPr>
        <p:txBody>
          <a:bodyPr vert="horz" lIns="0" rIns="13716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100" dirty="0"/>
              <a:t> </a:t>
            </a:r>
            <a:endParaRPr lang="ru-RU" sz="1050" dirty="0"/>
          </a:p>
          <a:p>
            <a:pPr algn="ctr"/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5706126" y="2492896"/>
            <a:ext cx="1174631" cy="2088232"/>
          </a:xfrm>
          <a:prstGeom prst="rect">
            <a:avLst/>
          </a:prstGeom>
        </p:spPr>
        <p:txBody>
          <a:bodyPr>
            <a:no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3725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3813458" y="2517889"/>
            <a:ext cx="1782198" cy="1800199"/>
          </a:xfrm>
          <a:prstGeom prst="rect">
            <a:avLst/>
          </a:prstGeom>
        </p:spPr>
        <p:txBody>
          <a:bodyPr vert="horz" lIns="0" rIns="13716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>
            <a:off x="251520" y="332656"/>
            <a:ext cx="8702622" cy="6048672"/>
          </a:xfrm>
          <a:prstGeom prst="rect">
            <a:avLst/>
          </a:prstGeom>
        </p:spPr>
        <p:txBody>
          <a:bodyPr>
            <a:no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3725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71463" algn="just">
              <a:buNone/>
            </a:pPr>
            <a:r>
              <a:rPr lang="ru-RU" sz="1400" dirty="0">
                <a:solidFill>
                  <a:schemeClr val="tx1"/>
                </a:solidFill>
                <a:cs typeface="Arial" pitchFamily="34" charset="0"/>
              </a:rPr>
              <a:t>4. Контрольно-оценочные материалы для промежуточной </a:t>
            </a:r>
            <a:r>
              <a:rPr lang="ru-RU" sz="1400" dirty="0" smtClean="0">
                <a:solidFill>
                  <a:schemeClr val="tx1"/>
                </a:solidFill>
                <a:cs typeface="Arial" pitchFamily="34" charset="0"/>
              </a:rPr>
              <a:t>аттестации.</a:t>
            </a:r>
            <a:endParaRPr lang="ru-RU" sz="1400" dirty="0">
              <a:solidFill>
                <a:schemeClr val="tx1"/>
              </a:solidFill>
            </a:endParaRPr>
          </a:p>
          <a:p>
            <a:pPr marL="0" indent="271463" algn="just">
              <a:buNone/>
            </a:pPr>
            <a:r>
              <a:rPr lang="ru-RU" sz="1400" dirty="0" smtClean="0">
                <a:solidFill>
                  <a:schemeClr val="tx1"/>
                </a:solidFill>
                <a:cs typeface="Arial" pitchFamily="34" charset="0"/>
              </a:rPr>
              <a:t>4.1. Паспорт.</a:t>
            </a:r>
            <a:endParaRPr lang="ru-RU" sz="1400" dirty="0">
              <a:solidFill>
                <a:schemeClr val="tx1"/>
              </a:solidFill>
              <a:cs typeface="Arial" pitchFamily="34" charset="0"/>
            </a:endParaRPr>
          </a:p>
          <a:p>
            <a:pPr marL="0" indent="265113" algn="just">
              <a:buNone/>
            </a:pPr>
            <a:r>
              <a:rPr lang="ru-RU" sz="1400" dirty="0" smtClean="0"/>
              <a:t>Назначение:</a:t>
            </a:r>
          </a:p>
          <a:p>
            <a:pPr marL="0" indent="0" algn="just">
              <a:buNone/>
            </a:pPr>
            <a:r>
              <a:rPr lang="ru-RU" sz="1400" dirty="0" smtClean="0"/>
              <a:t>КОМ предназначены для контроля и оценки результатов освоения учебной дисциплины по специальности СПО </a:t>
            </a:r>
            <a:r>
              <a:rPr lang="ru-RU" sz="1400" i="1" dirty="0" smtClean="0"/>
              <a:t>(код и название специальности, уровень подготовки для </a:t>
            </a:r>
            <a:r>
              <a:rPr lang="ru-RU" sz="1400" i="1" dirty="0"/>
              <a:t>специальности </a:t>
            </a:r>
            <a:r>
              <a:rPr lang="ru-RU" sz="1400" i="1" dirty="0" smtClean="0"/>
              <a:t>СПО)</a:t>
            </a:r>
          </a:p>
          <a:p>
            <a:pPr marL="0" indent="0" algn="just">
              <a:buNone/>
            </a:pPr>
            <a:r>
              <a:rPr lang="ru-RU" sz="1400" i="1" dirty="0" smtClean="0"/>
              <a:t>( У, З, ОК, ПК прописываются в соответствии с таблицами 1 и 2)</a:t>
            </a:r>
          </a:p>
          <a:p>
            <a:pPr marL="0" indent="0" algn="just">
              <a:buNone/>
            </a:pPr>
            <a:r>
              <a:rPr lang="ru-RU" sz="1400" dirty="0" smtClean="0">
                <a:solidFill>
                  <a:schemeClr val="tx1"/>
                </a:solidFill>
                <a:cs typeface="Arial" pitchFamily="34" charset="0"/>
              </a:rPr>
              <a:t>Умения:</a:t>
            </a:r>
          </a:p>
          <a:p>
            <a:pPr marL="0" indent="0" algn="just">
              <a:buNone/>
            </a:pPr>
            <a:r>
              <a:rPr lang="ru-RU" sz="1400" dirty="0" smtClean="0">
                <a:solidFill>
                  <a:schemeClr val="tx1"/>
                </a:solidFill>
                <a:cs typeface="Arial" pitchFamily="34" charset="0"/>
              </a:rPr>
              <a:t>У1 – </a:t>
            </a:r>
          </a:p>
          <a:p>
            <a:pPr marL="0" indent="0" algn="just">
              <a:buNone/>
            </a:pPr>
            <a:r>
              <a:rPr lang="ru-RU" sz="1400" dirty="0" smtClean="0">
                <a:solidFill>
                  <a:schemeClr val="tx1"/>
                </a:solidFill>
                <a:cs typeface="Arial" pitchFamily="34" charset="0"/>
              </a:rPr>
              <a:t>У2 – </a:t>
            </a:r>
          </a:p>
          <a:p>
            <a:pPr marL="0" indent="0" algn="just">
              <a:buNone/>
            </a:pPr>
            <a:r>
              <a:rPr lang="ru-RU" sz="1400" dirty="0" smtClean="0">
                <a:solidFill>
                  <a:schemeClr val="tx1"/>
                </a:solidFill>
                <a:cs typeface="Arial" pitchFamily="34" charset="0"/>
              </a:rPr>
              <a:t>Знания:</a:t>
            </a:r>
          </a:p>
          <a:p>
            <a:pPr marL="0" indent="0" algn="just">
              <a:buNone/>
            </a:pPr>
            <a:r>
              <a:rPr lang="ru-RU" sz="1400" dirty="0" smtClean="0">
                <a:solidFill>
                  <a:schemeClr val="tx1"/>
                </a:solidFill>
                <a:cs typeface="Arial" pitchFamily="34" charset="0"/>
              </a:rPr>
              <a:t>З1 – </a:t>
            </a:r>
          </a:p>
          <a:p>
            <a:pPr marL="0" indent="0" algn="just">
              <a:buNone/>
            </a:pPr>
            <a:r>
              <a:rPr lang="ru-RU" sz="1400" dirty="0" smtClean="0">
                <a:solidFill>
                  <a:schemeClr val="tx1"/>
                </a:solidFill>
                <a:cs typeface="Arial" pitchFamily="34" charset="0"/>
              </a:rPr>
              <a:t>З2 – </a:t>
            </a:r>
          </a:p>
          <a:p>
            <a:pPr marL="0" indent="0" algn="just">
              <a:buNone/>
            </a:pPr>
            <a:r>
              <a:rPr lang="ru-RU" sz="1400" dirty="0" smtClean="0">
                <a:solidFill>
                  <a:schemeClr val="tx1"/>
                </a:solidFill>
                <a:cs typeface="Arial" pitchFamily="34" charset="0"/>
              </a:rPr>
              <a:t>Компетенции:</a:t>
            </a:r>
          </a:p>
          <a:p>
            <a:pPr marL="0" indent="0" algn="just">
              <a:buNone/>
            </a:pPr>
            <a:r>
              <a:rPr lang="ru-RU" sz="1400" dirty="0" smtClean="0">
                <a:solidFill>
                  <a:schemeClr val="tx1"/>
                </a:solidFill>
                <a:cs typeface="Arial" pitchFamily="34" charset="0"/>
              </a:rPr>
              <a:t>ОК 01 – </a:t>
            </a:r>
          </a:p>
          <a:p>
            <a:pPr marL="0" indent="0" algn="just">
              <a:buNone/>
            </a:pPr>
            <a:r>
              <a:rPr lang="ru-RU" sz="1400" dirty="0" smtClean="0">
                <a:solidFill>
                  <a:schemeClr val="tx1"/>
                </a:solidFill>
                <a:cs typeface="Arial" pitchFamily="34" charset="0"/>
              </a:rPr>
              <a:t>:</a:t>
            </a:r>
          </a:p>
          <a:p>
            <a:pPr marL="0" indent="0" algn="just">
              <a:buNone/>
            </a:pPr>
            <a:r>
              <a:rPr lang="ru-RU" sz="1400" dirty="0" smtClean="0">
                <a:solidFill>
                  <a:schemeClr val="tx1"/>
                </a:solidFill>
                <a:cs typeface="Arial" pitchFamily="34" charset="0"/>
              </a:rPr>
              <a:t>ПК 1.4 - </a:t>
            </a:r>
          </a:p>
          <a:p>
            <a:pPr marL="0" indent="271463" algn="just">
              <a:buNone/>
            </a:pPr>
            <a:r>
              <a:rPr lang="ru-RU" sz="1400" dirty="0" smtClean="0">
                <a:solidFill>
                  <a:schemeClr val="tx1"/>
                </a:solidFill>
                <a:cs typeface="Arial" pitchFamily="34" charset="0"/>
              </a:rPr>
              <a:t>4.2. Задания для самостоятельной работы. </a:t>
            </a:r>
          </a:p>
          <a:p>
            <a:pPr marL="0" indent="271463" algn="just">
              <a:buNone/>
            </a:pPr>
            <a:r>
              <a:rPr lang="ru-RU" sz="1400" dirty="0" smtClean="0">
                <a:solidFill>
                  <a:schemeClr val="tx1"/>
                </a:solidFill>
                <a:cs typeface="Arial" pitchFamily="34" charset="0"/>
              </a:rPr>
              <a:t>4.3. Задания для экзаменующегося.</a:t>
            </a:r>
          </a:p>
          <a:p>
            <a:pPr marL="0" indent="265113" algn="just">
              <a:buNone/>
            </a:pPr>
            <a:r>
              <a:rPr lang="ru-RU" sz="1400" dirty="0" smtClean="0">
                <a:solidFill>
                  <a:schemeClr val="tx1"/>
                </a:solidFill>
                <a:cs typeface="Arial" pitchFamily="34" charset="0"/>
              </a:rPr>
              <a:t>Вариант №1.</a:t>
            </a:r>
          </a:p>
          <a:p>
            <a:pPr marL="0" indent="0" algn="just">
              <a:buNone/>
            </a:pPr>
            <a:r>
              <a:rPr lang="ru-RU" sz="1400" dirty="0" smtClean="0">
                <a:solidFill>
                  <a:schemeClr val="tx1"/>
                </a:solidFill>
                <a:cs typeface="Arial" pitchFamily="34" charset="0"/>
              </a:rPr>
              <a:t>Инструкция для экзаменующегося. Время выполнения задания - </a:t>
            </a:r>
            <a:r>
              <a:rPr lang="ru-RU" sz="1400" u="sng" dirty="0" smtClean="0">
                <a:solidFill>
                  <a:schemeClr val="tx1"/>
                </a:solidFill>
                <a:cs typeface="Arial" pitchFamily="34" charset="0"/>
              </a:rPr>
              <a:t>         </a:t>
            </a:r>
            <a:r>
              <a:rPr lang="ru-RU" sz="1400" dirty="0" smtClean="0">
                <a:solidFill>
                  <a:schemeClr val="tx1"/>
                </a:solidFill>
                <a:cs typeface="Arial" pitchFamily="34" charset="0"/>
              </a:rPr>
              <a:t>часа.</a:t>
            </a:r>
          </a:p>
          <a:p>
            <a:pPr marL="0" indent="265113" algn="just">
              <a:buNone/>
            </a:pPr>
            <a:r>
              <a:rPr lang="ru-RU" sz="1400" dirty="0" smtClean="0">
                <a:solidFill>
                  <a:schemeClr val="tx1"/>
                </a:solidFill>
                <a:cs typeface="Arial" pitchFamily="34" charset="0"/>
              </a:rPr>
              <a:t>Задание.</a:t>
            </a:r>
          </a:p>
          <a:p>
            <a:pPr marL="0" indent="0"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Литература для обучающихся.</a:t>
            </a:r>
          </a:p>
          <a:p>
            <a:pPr marL="0" indent="0" algn="just">
              <a:buNone/>
            </a:pPr>
            <a:r>
              <a:rPr lang="ru-RU" sz="1400" i="1" dirty="0" smtClean="0">
                <a:solidFill>
                  <a:schemeClr val="tx1"/>
                </a:solidFill>
              </a:rPr>
              <a:t>Указывается только в том случае, если ею разрешается пользоваться на экзамене.</a:t>
            </a:r>
          </a:p>
          <a:p>
            <a:pPr algn="just"/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85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2344253" y="260649"/>
            <a:ext cx="4416552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5008120" y="2708919"/>
            <a:ext cx="2219869" cy="1440160"/>
          </a:xfrm>
          <a:prstGeom prst="rect">
            <a:avLst/>
          </a:prstGeom>
        </p:spPr>
        <p:txBody>
          <a:bodyPr vert="horz" lIns="0" rIns="13716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100" dirty="0"/>
              <a:t> </a:t>
            </a:r>
            <a:endParaRPr lang="ru-RU" sz="1050" dirty="0"/>
          </a:p>
          <a:p>
            <a:pPr algn="ctr"/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5706126" y="2492896"/>
            <a:ext cx="1174631" cy="2088232"/>
          </a:xfrm>
          <a:prstGeom prst="rect">
            <a:avLst/>
          </a:prstGeom>
        </p:spPr>
        <p:txBody>
          <a:bodyPr>
            <a:no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3725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3813458" y="2517889"/>
            <a:ext cx="1782198" cy="1800199"/>
          </a:xfrm>
          <a:prstGeom prst="rect">
            <a:avLst/>
          </a:prstGeom>
        </p:spPr>
        <p:txBody>
          <a:bodyPr vert="horz" lIns="0" rIns="13716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5576" y="484279"/>
            <a:ext cx="77048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/>
            <a:r>
              <a:rPr lang="ru-RU" sz="1600" dirty="0" smtClean="0">
                <a:latin typeface="+mn-lt"/>
              </a:rPr>
              <a:t>4.4. Пакет экзаменатора.</a:t>
            </a:r>
          </a:p>
          <a:p>
            <a:pPr indent="358775"/>
            <a:endParaRPr lang="ru-RU" sz="1600" dirty="0" smtClean="0">
              <a:latin typeface="+mn-lt"/>
            </a:endParaRPr>
          </a:p>
          <a:p>
            <a:pPr indent="358775" algn="just"/>
            <a:r>
              <a:rPr lang="ru-RU" sz="1600" dirty="0" smtClean="0">
                <a:latin typeface="+mn-lt"/>
              </a:rPr>
              <a:t>4.4.1. Условия проведения промежуточной аттестации в форме дифференцированного зачета.</a:t>
            </a:r>
          </a:p>
          <a:p>
            <a:pPr indent="358775" algn="just"/>
            <a:r>
              <a:rPr lang="ru-RU" sz="1600" dirty="0" smtClean="0">
                <a:latin typeface="+mn-lt"/>
              </a:rPr>
              <a:t>Количество экзаменующихся </a:t>
            </a:r>
            <a:r>
              <a:rPr lang="ru-RU" sz="1600" b="1" dirty="0" smtClean="0">
                <a:latin typeface="+mn-lt"/>
              </a:rPr>
              <a:t>-</a:t>
            </a:r>
            <a:r>
              <a:rPr lang="ru-RU" sz="1600" dirty="0" smtClean="0">
                <a:latin typeface="+mn-lt"/>
              </a:rPr>
              <a:t> </a:t>
            </a:r>
            <a:r>
              <a:rPr lang="ru-RU" sz="1600" u="sng" dirty="0" smtClean="0">
                <a:latin typeface="+mn-lt"/>
              </a:rPr>
              <a:t>            .</a:t>
            </a:r>
            <a:endParaRPr lang="ru-RU" sz="1600" dirty="0" smtClean="0">
              <a:latin typeface="+mn-lt"/>
            </a:endParaRPr>
          </a:p>
          <a:p>
            <a:pPr indent="363538"/>
            <a:r>
              <a:rPr lang="ru-RU" sz="1600" dirty="0" smtClean="0">
                <a:latin typeface="+mn-lt"/>
              </a:rPr>
              <a:t>Количество вариантов заданий для экзаменующегося</a:t>
            </a:r>
            <a:r>
              <a:rPr lang="ru-RU" sz="1600" b="1" dirty="0" smtClean="0">
                <a:latin typeface="+mn-lt"/>
              </a:rPr>
              <a:t> - </a:t>
            </a:r>
            <a:r>
              <a:rPr lang="ru-RU" sz="1600" u="sng" dirty="0" smtClean="0">
                <a:latin typeface="+mn-lt"/>
              </a:rPr>
              <a:t>             .</a:t>
            </a:r>
            <a:endParaRPr lang="ru-RU" sz="1600" i="1" dirty="0" smtClean="0">
              <a:latin typeface="+mn-lt"/>
            </a:endParaRPr>
          </a:p>
          <a:p>
            <a:pPr indent="363538"/>
            <a:r>
              <a:rPr lang="ru-RU" sz="1600" dirty="0" smtClean="0">
                <a:latin typeface="+mn-lt"/>
              </a:rPr>
              <a:t>Время выполнения задания </a:t>
            </a:r>
            <a:r>
              <a:rPr lang="ru-RU" sz="1600" i="1" dirty="0" smtClean="0">
                <a:latin typeface="+mn-lt"/>
              </a:rPr>
              <a:t>- </a:t>
            </a:r>
            <a:r>
              <a:rPr lang="ru-RU" sz="1600" u="sng" dirty="0" smtClean="0">
                <a:latin typeface="+mn-lt"/>
              </a:rPr>
              <a:t>          </a:t>
            </a:r>
            <a:r>
              <a:rPr lang="ru-RU" sz="1600" dirty="0" smtClean="0">
                <a:latin typeface="+mn-lt"/>
              </a:rPr>
              <a:t>часа.</a:t>
            </a:r>
          </a:p>
          <a:p>
            <a:pPr indent="363538"/>
            <a:r>
              <a:rPr lang="ru-RU" sz="1600" dirty="0" smtClean="0">
                <a:latin typeface="+mn-lt"/>
              </a:rPr>
              <a:t>Оборудование: </a:t>
            </a:r>
            <a:r>
              <a:rPr lang="ru-RU" sz="1600" i="1" dirty="0" smtClean="0">
                <a:latin typeface="+mn-lt"/>
              </a:rPr>
              <a:t>указать оборудование, инструментарий, натуральные образцы, макеты, бланки документов, компьютерные программы, в том числе используемые для электронного тестирования.</a:t>
            </a:r>
          </a:p>
          <a:p>
            <a:pPr indent="363538"/>
            <a:r>
              <a:rPr lang="ru-RU" sz="1600" dirty="0" smtClean="0">
                <a:latin typeface="+mn-lt"/>
              </a:rPr>
              <a:t>Эталоны ответов.</a:t>
            </a:r>
          </a:p>
          <a:p>
            <a:pPr indent="363538"/>
            <a:r>
              <a:rPr lang="ru-RU" sz="1600" dirty="0" smtClean="0">
                <a:latin typeface="+mn-lt"/>
              </a:rPr>
              <a:t>Экзаменационная ведомость (или оценочный лист).</a:t>
            </a:r>
          </a:p>
          <a:p>
            <a:endParaRPr lang="ru-RU" sz="1600" dirty="0" smtClean="0">
              <a:latin typeface="+mn-lt"/>
            </a:endParaRPr>
          </a:p>
          <a:p>
            <a:pPr indent="358775"/>
            <a:r>
              <a:rPr lang="ru-RU" sz="1600" dirty="0" smtClean="0">
                <a:latin typeface="+mn-lt"/>
              </a:rPr>
              <a:t>4.4.2. Критерии оценки. </a:t>
            </a:r>
          </a:p>
          <a:p>
            <a:endParaRPr lang="ru-RU" sz="1600" dirty="0">
              <a:latin typeface="+mn-lt"/>
            </a:endParaRPr>
          </a:p>
          <a:p>
            <a:pPr indent="358775"/>
            <a:r>
              <a:rPr lang="ru-RU" sz="1600" dirty="0" smtClean="0">
                <a:latin typeface="+mn-lt"/>
              </a:rPr>
              <a:t>5. Приложения.</a:t>
            </a:r>
          </a:p>
          <a:p>
            <a:r>
              <a:rPr lang="ru-RU" sz="1600" i="1" dirty="0" smtClean="0">
                <a:latin typeface="+mn-lt"/>
              </a:rPr>
              <a:t>Раздел заполняется в логической последовательности, выстроенной в рабочей программе УД и календарно-тематическом плане. </a:t>
            </a:r>
          </a:p>
          <a:p>
            <a:pPr indent="363538"/>
            <a:r>
              <a:rPr lang="ru-RU" sz="1600" dirty="0" smtClean="0">
                <a:latin typeface="+mn-lt"/>
              </a:rPr>
              <a:t>5.1. Контрольно-оценочные материалы для проведения текущего контроля.</a:t>
            </a:r>
          </a:p>
          <a:p>
            <a:pPr indent="363538"/>
            <a:r>
              <a:rPr lang="ru-RU" sz="1600" dirty="0" smtClean="0">
                <a:latin typeface="+mn-lt"/>
              </a:rPr>
              <a:t>5.2. Контрольно-оценочные материалы для проведения рубежного контроля.</a:t>
            </a:r>
          </a:p>
          <a:p>
            <a:endParaRPr lang="ru-RU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3488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2344253" y="260649"/>
            <a:ext cx="4416552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5008120" y="2708919"/>
            <a:ext cx="2219869" cy="1440160"/>
          </a:xfrm>
          <a:prstGeom prst="rect">
            <a:avLst/>
          </a:prstGeom>
        </p:spPr>
        <p:txBody>
          <a:bodyPr vert="horz" lIns="0" rIns="13716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100" dirty="0"/>
              <a:t> </a:t>
            </a:r>
            <a:endParaRPr lang="ru-RU" sz="1050" dirty="0"/>
          </a:p>
          <a:p>
            <a:pPr algn="ctr"/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5706126" y="2492896"/>
            <a:ext cx="1174631" cy="2088232"/>
          </a:xfrm>
          <a:prstGeom prst="rect">
            <a:avLst/>
          </a:prstGeom>
        </p:spPr>
        <p:txBody>
          <a:bodyPr>
            <a:no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3725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3813458" y="2517889"/>
            <a:ext cx="1782198" cy="1800199"/>
          </a:xfrm>
          <a:prstGeom prst="rect">
            <a:avLst/>
          </a:prstGeom>
        </p:spPr>
        <p:txBody>
          <a:bodyPr vert="horz" lIns="0" rIns="13716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50" dirty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417725"/>
            <a:ext cx="7992888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Требования </a:t>
            </a: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 оформлению </a:t>
            </a:r>
            <a:r>
              <a:rPr lang="ru-RU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ФОС по учебной дисциплине</a:t>
            </a:r>
            <a:endParaRPr lang="ru-RU" sz="24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indent="450215" algn="just">
              <a:spcAft>
                <a:spcPts val="0"/>
              </a:spcAft>
            </a:pPr>
            <a:r>
              <a:rPr lang="ru-RU" sz="1600" dirty="0" smtClean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Текст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фонда оценочных средств набирается шрифтом </a:t>
            </a:r>
            <a:r>
              <a:rPr lang="ru-RU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Times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New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Roman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Цвет шрифта должен быть 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черным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размер шрифта </a:t>
            </a: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14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(допускается 12),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междустрочный интервал – 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одинарный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(в таблице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размер шрифта 10-12, междустрочный интервал одинарный). Выравнивание по ширине.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Текст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документа печатают на одной стороне листа. 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Абзацный отступ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должен быть 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одинаковым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 всему тексту.</a:t>
            </a:r>
          </a:p>
          <a:p>
            <a:pPr indent="450215" algn="just"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выполнении набора текста фонда оценочных средств необходимо соблюдать 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равномерные плотность, контрастность и четкость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изображения по всему тексту. </a:t>
            </a:r>
          </a:p>
          <a:p>
            <a:pPr indent="450215" algn="just"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Вносить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текст фонда оценочных средств отдельные слова, формулы, условные знаки, буквы латинского и греческого алфавитов, символы </a:t>
            </a:r>
            <a:r>
              <a:rPr lang="ru-RU" sz="1600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рукописным способом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допускается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Опечатки, описки, графические неточности, помарки, повреждения листов фонда оценочных средств не допускаются. </a:t>
            </a: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Страницы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текста фонда оценочных средств должны соответствовать формату А4. Их следует 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нумеровать арабскими цифрами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соблюдая сквозную нумерацию по всему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документу. Точка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конце номера страницы не ставится. Титульный лист включают в общую нумерацию страниц. На титульном листе номер страницы «1» не проставляется. </a:t>
            </a:r>
          </a:p>
          <a:p>
            <a:pPr indent="450215" algn="just">
              <a:spcAft>
                <a:spcPts val="0"/>
              </a:spcAf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Поля страницы: верхнее – 2,0 см.; нижнее – 2,0 см.; левое – 2,5 см.; правое – 1,0 см.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91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8136904" cy="5472608"/>
          </a:xfrm>
        </p:spPr>
        <p:txBody>
          <a:bodyPr anchor="t"/>
          <a:lstStyle/>
          <a:p>
            <a:pPr marL="0" indent="0" algn="ctr">
              <a:buNone/>
            </a:pPr>
            <a:r>
              <a:rPr lang="ru-RU" sz="2800" i="1" dirty="0" smtClean="0">
                <a:solidFill>
                  <a:schemeClr val="tx1"/>
                </a:solidFill>
              </a:rPr>
              <a:t>Фонд оценочных средств</a:t>
            </a:r>
          </a:p>
          <a:p>
            <a:pPr marL="0" indent="0" algn="ctr">
              <a:buNone/>
            </a:pPr>
            <a:endParaRPr lang="ru-RU" sz="2800" i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800" i="1" dirty="0" smtClean="0">
                <a:solidFill>
                  <a:schemeClr val="tx1"/>
                </a:solidFill>
              </a:rPr>
              <a:t>Комплекты контрольно-оценочных средств</a:t>
            </a:r>
          </a:p>
          <a:p>
            <a:pPr marL="0" indent="0" algn="ctr">
              <a:buNone/>
            </a:pPr>
            <a:endParaRPr lang="ru-RU" sz="28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i="1" dirty="0" smtClean="0">
                <a:solidFill>
                  <a:schemeClr val="tx1"/>
                </a:solidFill>
              </a:rPr>
              <a:t>    Текущий              Рубежный        Промежуточная</a:t>
            </a:r>
          </a:p>
          <a:p>
            <a:pPr marL="0" indent="0">
              <a:buNone/>
            </a:pPr>
            <a:r>
              <a:rPr lang="ru-RU" sz="2800" i="1" dirty="0" smtClean="0">
                <a:solidFill>
                  <a:schemeClr val="tx1"/>
                </a:solidFill>
              </a:rPr>
              <a:t>    контроль             </a:t>
            </a:r>
            <a:r>
              <a:rPr lang="ru-RU" sz="2800" i="1" dirty="0" err="1" smtClean="0">
                <a:solidFill>
                  <a:schemeClr val="tx1"/>
                </a:solidFill>
              </a:rPr>
              <a:t>контроль</a:t>
            </a:r>
            <a:r>
              <a:rPr lang="ru-RU" sz="2800" i="1" dirty="0" smtClean="0">
                <a:solidFill>
                  <a:schemeClr val="tx1"/>
                </a:solidFill>
              </a:rPr>
              <a:t>             аттестация</a:t>
            </a:r>
          </a:p>
          <a:p>
            <a:pPr marL="0" indent="0">
              <a:buNone/>
            </a:pPr>
            <a:endParaRPr lang="ru-RU" sz="28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600" i="1" dirty="0" smtClean="0">
                <a:solidFill>
                  <a:schemeClr val="tx1"/>
                </a:solidFill>
              </a:rPr>
              <a:t>      В процессе и по                    По завершении изучения                 По завершении изучения</a:t>
            </a:r>
          </a:p>
          <a:p>
            <a:pPr marL="0" indent="0">
              <a:buNone/>
            </a:pPr>
            <a:r>
              <a:rPr lang="ru-RU" sz="1600" i="1" dirty="0" smtClean="0">
                <a:solidFill>
                  <a:schemeClr val="tx1"/>
                </a:solidFill>
              </a:rPr>
              <a:t>завершении изучения темы                   раздела                                  учебной дисциплины</a:t>
            </a:r>
          </a:p>
          <a:p>
            <a:pPr marL="0" indent="0" algn="ctr">
              <a:buNone/>
            </a:pPr>
            <a:endParaRPr lang="ru-RU" sz="2800" i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800" i="1" dirty="0" smtClean="0">
                <a:solidFill>
                  <a:schemeClr val="tx1"/>
                </a:solidFill>
              </a:rPr>
              <a:t>Комплекты контрольно-оценочных материалов</a:t>
            </a:r>
          </a:p>
          <a:p>
            <a:pPr marL="0" indent="0" algn="ctr">
              <a:buNone/>
            </a:pPr>
            <a:endParaRPr lang="ru-RU" sz="2800" i="1" dirty="0" smtClean="0">
              <a:solidFill>
                <a:schemeClr val="tx1"/>
              </a:solidFill>
            </a:endParaRPr>
          </a:p>
        </p:txBody>
      </p:sp>
      <p:pic>
        <p:nvPicPr>
          <p:cNvPr id="7171" name="Рисунок 13" descr="C:\Users\User\AppData\Local\Temp\герб кулинар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525"/>
            <a:ext cx="1008062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6165304"/>
            <a:ext cx="7920880" cy="504056"/>
          </a:xfrm>
          <a:prstGeom prst="rect">
            <a:avLst/>
          </a:prstGeom>
          <a:noFill/>
          <a:ln>
            <a:noFill/>
          </a:ln>
          <a:effectLst>
            <a:outerShdw blurRad="50800" dist="12700" dir="5280000" rotWithShape="0">
              <a:srgbClr val="000000">
                <a:alpha val="4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cs typeface="Arial" pitchFamily="34" charset="0"/>
              </a:rPr>
              <a:t>*В соответствии с положением о формировании ФОС по УД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1763688" y="1052736"/>
            <a:ext cx="5112568" cy="432048"/>
            <a:chOff x="1763688" y="1052736"/>
            <a:chExt cx="5112568" cy="432048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1763688" y="1052736"/>
              <a:ext cx="5112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 стрелкой 7"/>
            <p:cNvCxnSpPr/>
            <p:nvPr/>
          </p:nvCxnSpPr>
          <p:spPr>
            <a:xfrm>
              <a:off x="1763688" y="1052736"/>
              <a:ext cx="0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4211960" y="1052736"/>
              <a:ext cx="0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Прямая со стрелкой 11"/>
          <p:cNvCxnSpPr/>
          <p:nvPr/>
        </p:nvCxnSpPr>
        <p:spPr>
          <a:xfrm>
            <a:off x="6876256" y="105273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Группа 17"/>
          <p:cNvGrpSpPr/>
          <p:nvPr/>
        </p:nvGrpSpPr>
        <p:grpSpPr>
          <a:xfrm>
            <a:off x="1691680" y="2060848"/>
            <a:ext cx="5112568" cy="432048"/>
            <a:chOff x="1691680" y="2060848"/>
            <a:chExt cx="5112568" cy="432048"/>
          </a:xfrm>
        </p:grpSpPr>
        <p:cxnSp>
          <p:nvCxnSpPr>
            <p:cNvPr id="13" name="Прямая со стрелкой 12"/>
            <p:cNvCxnSpPr/>
            <p:nvPr/>
          </p:nvCxnSpPr>
          <p:spPr>
            <a:xfrm>
              <a:off x="1691680" y="2060848"/>
              <a:ext cx="0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4211960" y="2060848"/>
              <a:ext cx="0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6804248" y="2060848"/>
              <a:ext cx="0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1691680" y="2060848"/>
              <a:ext cx="5112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Группа 18"/>
          <p:cNvGrpSpPr/>
          <p:nvPr/>
        </p:nvGrpSpPr>
        <p:grpSpPr>
          <a:xfrm>
            <a:off x="1691680" y="3573016"/>
            <a:ext cx="5112568" cy="432048"/>
            <a:chOff x="1691680" y="2060848"/>
            <a:chExt cx="5112568" cy="432048"/>
          </a:xfrm>
        </p:grpSpPr>
        <p:cxnSp>
          <p:nvCxnSpPr>
            <p:cNvPr id="20" name="Прямая со стрелкой 19"/>
            <p:cNvCxnSpPr/>
            <p:nvPr/>
          </p:nvCxnSpPr>
          <p:spPr>
            <a:xfrm>
              <a:off x="1691680" y="2060848"/>
              <a:ext cx="0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>
              <a:off x="4211960" y="2060848"/>
              <a:ext cx="0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>
              <a:off x="6804248" y="2060848"/>
              <a:ext cx="0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1691680" y="2060848"/>
              <a:ext cx="5112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Группа 23"/>
          <p:cNvGrpSpPr/>
          <p:nvPr/>
        </p:nvGrpSpPr>
        <p:grpSpPr>
          <a:xfrm>
            <a:off x="1763688" y="4653136"/>
            <a:ext cx="5112568" cy="432048"/>
            <a:chOff x="1691680" y="2060848"/>
            <a:chExt cx="5112568" cy="432048"/>
          </a:xfrm>
        </p:grpSpPr>
        <p:cxnSp>
          <p:nvCxnSpPr>
            <p:cNvPr id="25" name="Прямая со стрелкой 24"/>
            <p:cNvCxnSpPr/>
            <p:nvPr/>
          </p:nvCxnSpPr>
          <p:spPr>
            <a:xfrm>
              <a:off x="1691680" y="2060848"/>
              <a:ext cx="0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/>
            <p:cNvCxnSpPr/>
            <p:nvPr/>
          </p:nvCxnSpPr>
          <p:spPr>
            <a:xfrm>
              <a:off x="4211960" y="2060848"/>
              <a:ext cx="0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/>
            <p:cNvCxnSpPr/>
            <p:nvPr/>
          </p:nvCxnSpPr>
          <p:spPr>
            <a:xfrm>
              <a:off x="6804248" y="2060848"/>
              <a:ext cx="0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1691680" y="2060848"/>
              <a:ext cx="51125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136904" cy="432048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i="1" dirty="0" smtClean="0">
                <a:solidFill>
                  <a:schemeClr val="tx1"/>
                </a:solidFill>
              </a:rPr>
              <a:t>Структурные элементы ФОС*</a:t>
            </a:r>
          </a:p>
          <a:p>
            <a:pPr marL="0" indent="177800" algn="just">
              <a:buNone/>
            </a:pPr>
            <a:r>
              <a:rPr lang="ru-RU" sz="2000" dirty="0" smtClean="0">
                <a:solidFill>
                  <a:schemeClr val="tx1"/>
                </a:solidFill>
                <a:cs typeface="Arial" pitchFamily="34" charset="0"/>
              </a:rPr>
              <a:t>Титульный лист.</a:t>
            </a:r>
          </a:p>
          <a:p>
            <a:pPr marL="457200" indent="-457200">
              <a:spcAft>
                <a:spcPts val="0"/>
              </a:spcAft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1. Общие положения.</a:t>
            </a:r>
            <a:endParaRPr lang="ru-RU" sz="2000" kern="0" dirty="0">
              <a:solidFill>
                <a:schemeClr val="tx1"/>
              </a:solidFill>
            </a:endParaRPr>
          </a:p>
          <a:p>
            <a:pPr marL="457200" indent="-457200" algn="just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2. Результаты </a:t>
            </a:r>
            <a:r>
              <a:rPr lang="ru-RU" sz="2000" dirty="0">
                <a:solidFill>
                  <a:schemeClr val="tx1"/>
                </a:solidFill>
              </a:rPr>
              <a:t>освоения </a:t>
            </a:r>
            <a:r>
              <a:rPr lang="ru-RU" sz="2000" dirty="0" smtClean="0">
                <a:solidFill>
                  <a:schemeClr val="tx1"/>
                </a:solidFill>
              </a:rPr>
              <a:t>УД, </a:t>
            </a:r>
            <a:r>
              <a:rPr lang="ru-RU" sz="2000" dirty="0">
                <a:solidFill>
                  <a:schemeClr val="tx1"/>
                </a:solidFill>
              </a:rPr>
              <a:t>подлежащие </a:t>
            </a:r>
            <a:r>
              <a:rPr lang="ru-RU" sz="2000" dirty="0" smtClean="0">
                <a:solidFill>
                  <a:schemeClr val="tx1"/>
                </a:solidFill>
              </a:rPr>
              <a:t>проверке</a:t>
            </a:r>
            <a:r>
              <a:rPr lang="ru-RU" sz="2000" dirty="0"/>
              <a:t>.</a:t>
            </a:r>
            <a:endParaRPr lang="ru-RU" sz="20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457200" indent="-45720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3. Оценка освоения </a:t>
            </a:r>
            <a:r>
              <a:rPr lang="ru-RU" sz="2000" dirty="0" smtClean="0">
                <a:solidFill>
                  <a:schemeClr val="tx1"/>
                </a:solidFill>
                <a:cs typeface="Arial" pitchFamily="34" charset="0"/>
              </a:rPr>
              <a:t>УД:</a:t>
            </a:r>
          </a:p>
          <a:p>
            <a:pPr marL="457200" indent="-45720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4. Контрольно-оценочные </a:t>
            </a:r>
            <a:r>
              <a:rPr lang="ru-RU" sz="2000" dirty="0">
                <a:solidFill>
                  <a:schemeClr val="tx1"/>
                </a:solidFill>
              </a:rPr>
              <a:t>материалы для промежуточной </a:t>
            </a:r>
            <a:r>
              <a:rPr lang="ru-RU" sz="2000" dirty="0" smtClean="0">
                <a:solidFill>
                  <a:schemeClr val="tx1"/>
                </a:solidFill>
              </a:rPr>
              <a:t>аттестации.</a:t>
            </a:r>
          </a:p>
          <a:p>
            <a:pPr marL="457200" indent="-457200">
              <a:buClr>
                <a:srgbClr val="C00000"/>
              </a:buCl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5. Приложения</a:t>
            </a:r>
            <a:r>
              <a:rPr lang="ru-RU" sz="2000" dirty="0">
                <a:solidFill>
                  <a:schemeClr val="tx1"/>
                </a:solidFill>
              </a:rPr>
              <a:t>. Задания для оценки освоения </a:t>
            </a:r>
            <a:r>
              <a:rPr lang="ru-RU" sz="2000" dirty="0" smtClean="0">
                <a:solidFill>
                  <a:schemeClr val="tx1"/>
                </a:solidFill>
              </a:rPr>
              <a:t>дисциплины.</a:t>
            </a:r>
            <a:endParaRPr lang="ru-RU" altLang="ru-RU" sz="2000" dirty="0" smtClean="0">
              <a:solidFill>
                <a:schemeClr val="tx1"/>
              </a:solidFill>
            </a:endParaRPr>
          </a:p>
        </p:txBody>
      </p:sp>
      <p:pic>
        <p:nvPicPr>
          <p:cNvPr id="7171" name="Рисунок 13" descr="C:\Users\User\AppData\Local\Temp\герб кулинар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525"/>
            <a:ext cx="1008062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6165304"/>
            <a:ext cx="7920880" cy="504056"/>
          </a:xfrm>
          <a:prstGeom prst="rect">
            <a:avLst/>
          </a:prstGeom>
          <a:noFill/>
          <a:ln>
            <a:noFill/>
          </a:ln>
          <a:effectLst>
            <a:outerShdw blurRad="50800" dist="12700" dir="5280000" rotWithShape="0">
              <a:srgbClr val="000000">
                <a:alpha val="4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cs typeface="Arial" pitchFamily="34" charset="0"/>
              </a:rPr>
              <a:t>*В соответствии с положением о формировании ФОС по УД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664979" y="553429"/>
            <a:ext cx="4060502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/>
          <a:p>
            <a:pPr indent="338138" algn="ctr" defTabSz="685800"/>
            <a:r>
              <a:rPr lang="ru-RU" sz="9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Министерство общего и профессионального образования </a:t>
            </a:r>
          </a:p>
          <a:p>
            <a:pPr indent="338138" algn="ctr" defTabSz="685800"/>
            <a:r>
              <a:rPr lang="ru-RU" sz="9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Свердловской области</a:t>
            </a:r>
            <a:endParaRPr lang="ru-RU" sz="600" dirty="0">
              <a:latin typeface="Times New Roman" pitchFamily="18" charset="0"/>
              <a:cs typeface="Times New Roman" pitchFamily="18" charset="0"/>
            </a:endParaRPr>
          </a:p>
          <a:p>
            <a:pPr indent="338138" algn="ctr" defTabSz="685800" eaLnBrk="0" hangingPunct="0"/>
            <a:r>
              <a:rPr lang="ru-RU" sz="9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Государственное автономное профессиональное образовательное учреждение Свердловской области </a:t>
            </a:r>
            <a:endParaRPr lang="ru-RU" sz="600" dirty="0">
              <a:latin typeface="Times New Roman" pitchFamily="18" charset="0"/>
              <a:cs typeface="Times New Roman" pitchFamily="18" charset="0"/>
            </a:endParaRPr>
          </a:p>
          <a:p>
            <a:pPr indent="338138" algn="ctr" defTabSz="685800" eaLnBrk="0" hangingPunct="0"/>
            <a:r>
              <a:rPr lang="ru-RU" sz="9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«Техникум индустрии питания и услуг «Кулинар»</a:t>
            </a:r>
            <a:endParaRPr lang="ru-RU" sz="600" dirty="0">
              <a:latin typeface="Times New Roman" pitchFamily="18" charset="0"/>
              <a:cs typeface="Times New Roman" pitchFamily="18" charset="0"/>
            </a:endParaRPr>
          </a:p>
          <a:p>
            <a:pPr indent="338138" algn="ctr" defTabSz="685800" eaLnBrk="0" hangingPunct="0"/>
            <a:r>
              <a:rPr lang="ru-RU" sz="9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(ГАПОУ СО «ТИПУ «Кулинар»)</a:t>
            </a:r>
            <a:endParaRPr lang="ru-RU" sz="600" dirty="0">
              <a:latin typeface="Times New Roman" pitchFamily="18" charset="0"/>
              <a:cs typeface="Times New Roman" pitchFamily="18" charset="0"/>
            </a:endParaRPr>
          </a:p>
          <a:p>
            <a:pPr indent="338138" defTabSz="685800" eaLnBrk="0" hangingPunct="0"/>
            <a:endParaRPr lang="ru-RU" sz="1350" dirty="0"/>
          </a:p>
        </p:txBody>
      </p:sp>
      <p:pic>
        <p:nvPicPr>
          <p:cNvPr id="2049" name="Picture 1" descr="readmsg-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443815"/>
            <a:ext cx="558062" cy="435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680566" y="2834935"/>
            <a:ext cx="4411714" cy="3008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ru-RU" sz="900" b="1" dirty="0" smtClean="0">
              <a:latin typeface="+mn-lt"/>
            </a:endParaRPr>
          </a:p>
          <a:p>
            <a:pPr algn="ctr"/>
            <a:endParaRPr lang="ru-RU" sz="900" b="1" dirty="0" smtClean="0">
              <a:latin typeface="+mn-lt"/>
            </a:endParaRPr>
          </a:p>
          <a:p>
            <a:pPr algn="ctr"/>
            <a:r>
              <a:rPr lang="ru-RU" sz="900" b="1" dirty="0" smtClean="0">
                <a:latin typeface="+mn-lt"/>
              </a:rPr>
              <a:t>Фонд оценочных </a:t>
            </a:r>
            <a:r>
              <a:rPr lang="ru-RU" sz="900" b="1" dirty="0">
                <a:latin typeface="+mn-lt"/>
              </a:rPr>
              <a:t>средств</a:t>
            </a:r>
            <a:endParaRPr lang="ru-RU" sz="900" dirty="0">
              <a:latin typeface="+mn-lt"/>
            </a:endParaRPr>
          </a:p>
          <a:p>
            <a:pPr algn="ctr"/>
            <a:r>
              <a:rPr lang="ru-RU" sz="900" b="1" dirty="0">
                <a:latin typeface="+mn-lt"/>
              </a:rPr>
              <a:t>д</a:t>
            </a:r>
            <a:r>
              <a:rPr lang="ru-RU" sz="900" b="1" dirty="0" smtClean="0">
                <a:latin typeface="+mn-lt"/>
              </a:rPr>
              <a:t>ля учебной дисциплины</a:t>
            </a:r>
          </a:p>
          <a:p>
            <a:pPr algn="ctr"/>
            <a:r>
              <a:rPr lang="ru-RU" sz="900" dirty="0" smtClean="0">
                <a:latin typeface="+mn-lt"/>
              </a:rPr>
              <a:t>ОП. </a:t>
            </a:r>
            <a:r>
              <a:rPr lang="ru-RU" sz="900" dirty="0">
                <a:latin typeface="+mn-lt"/>
              </a:rPr>
              <a:t>12 Калькуляция и учет</a:t>
            </a:r>
          </a:p>
          <a:p>
            <a:pPr algn="ctr"/>
            <a:r>
              <a:rPr lang="ru-RU" sz="900" dirty="0" smtClean="0">
                <a:latin typeface="+mn-lt"/>
              </a:rPr>
              <a:t>основной </a:t>
            </a:r>
            <a:r>
              <a:rPr lang="ru-RU" sz="900" dirty="0">
                <a:latin typeface="+mn-lt"/>
              </a:rPr>
              <a:t>профессиональной образовательной программы</a:t>
            </a:r>
          </a:p>
          <a:p>
            <a:pPr algn="ctr"/>
            <a:r>
              <a:rPr lang="ru-RU" sz="900" dirty="0">
                <a:latin typeface="+mn-lt"/>
              </a:rPr>
              <a:t>по специальности 43.02.15 Поварское и кондитерское дело</a:t>
            </a:r>
          </a:p>
          <a:p>
            <a:pPr indent="338138" algn="ctr" defTabSz="685800" eaLnBrk="0" hangingPunct="0"/>
            <a:endParaRPr lang="ru-RU" sz="900" dirty="0" smtClean="0">
              <a:ea typeface="Times New Roman" pitchFamily="18" charset="0"/>
            </a:endParaRPr>
          </a:p>
          <a:p>
            <a:pPr indent="338138" algn="ctr" defTabSz="685800" eaLnBrk="0" hangingPunct="0"/>
            <a:endParaRPr lang="ru-RU" sz="900" dirty="0">
              <a:ea typeface="Times New Roman" pitchFamily="18" charset="0"/>
            </a:endParaRPr>
          </a:p>
          <a:p>
            <a:pPr indent="338138" algn="ctr" defTabSz="685800" eaLnBrk="0" hangingPunct="0"/>
            <a:endParaRPr lang="ru-RU" sz="900" dirty="0" smtClean="0">
              <a:ea typeface="Times New Roman" pitchFamily="18" charset="0"/>
            </a:endParaRPr>
          </a:p>
          <a:p>
            <a:pPr indent="338138" algn="ctr" defTabSz="685800" eaLnBrk="0" hangingPunct="0"/>
            <a:endParaRPr lang="ru-RU" sz="900" dirty="0">
              <a:ea typeface="Times New Roman" pitchFamily="18" charset="0"/>
            </a:endParaRPr>
          </a:p>
          <a:p>
            <a:pPr indent="338138" algn="ctr" defTabSz="685800" eaLnBrk="0" hangingPunct="0"/>
            <a:endParaRPr lang="ru-RU" sz="900" dirty="0">
              <a:ea typeface="Times New Roman" pitchFamily="18" charset="0"/>
            </a:endParaRPr>
          </a:p>
          <a:p>
            <a:pPr indent="338138" algn="ctr" defTabSz="685800" eaLnBrk="0" hangingPunct="0"/>
            <a:endParaRPr lang="ru-RU" sz="900" dirty="0" smtClean="0">
              <a:ea typeface="Times New Roman" pitchFamily="18" charset="0"/>
            </a:endParaRPr>
          </a:p>
          <a:p>
            <a:pPr indent="338138" algn="ctr" defTabSz="685800" eaLnBrk="0" hangingPunct="0"/>
            <a:endParaRPr lang="ru-RU" sz="900" dirty="0">
              <a:ea typeface="Times New Roman" pitchFamily="18" charset="0"/>
            </a:endParaRPr>
          </a:p>
          <a:p>
            <a:pPr indent="338138" algn="ctr" defTabSz="685800" eaLnBrk="0" hangingPunct="0"/>
            <a:endParaRPr lang="ru-RU" sz="900" dirty="0">
              <a:ea typeface="Times New Roman" pitchFamily="18" charset="0"/>
            </a:endParaRPr>
          </a:p>
          <a:p>
            <a:pPr indent="338138" algn="ctr" defTabSz="685800" eaLnBrk="0" hangingPunct="0"/>
            <a:endParaRPr lang="ru-RU" sz="800" dirty="0">
              <a:latin typeface="+mn-lt"/>
              <a:ea typeface="Times New Roman" pitchFamily="18" charset="0"/>
            </a:endParaRPr>
          </a:p>
          <a:p>
            <a:pPr indent="338138" algn="ctr" defTabSz="685800" eaLnBrk="0" hangingPunct="0"/>
            <a:endParaRPr lang="ru-RU" sz="800" dirty="0">
              <a:latin typeface="+mn-lt"/>
              <a:ea typeface="Times New Roman" pitchFamily="18" charset="0"/>
            </a:endParaRPr>
          </a:p>
          <a:p>
            <a:pPr indent="338138" algn="ctr" defTabSz="685800" eaLnBrk="0" hangingPunct="0"/>
            <a:endParaRPr lang="ru-RU" sz="800" dirty="0">
              <a:latin typeface="+mn-lt"/>
              <a:ea typeface="Times New Roman" pitchFamily="18" charset="0"/>
            </a:endParaRPr>
          </a:p>
          <a:p>
            <a:pPr indent="338138" algn="ctr" defTabSz="685800" eaLnBrk="0" hangingPunct="0"/>
            <a:endParaRPr lang="ru-RU" sz="800" dirty="0">
              <a:latin typeface="+mn-lt"/>
              <a:ea typeface="Times New Roman" pitchFamily="18" charset="0"/>
            </a:endParaRPr>
          </a:p>
          <a:p>
            <a:pPr indent="338138" algn="ctr" defTabSz="685800" eaLnBrk="0" hangingPunct="0"/>
            <a:r>
              <a:rPr lang="ru-RU" sz="800" dirty="0" smtClean="0">
                <a:latin typeface="+mn-lt"/>
                <a:ea typeface="Times New Roman" pitchFamily="18" charset="0"/>
              </a:rPr>
              <a:t>20</a:t>
            </a:r>
            <a:r>
              <a:rPr lang="ru-RU" sz="800" dirty="0">
                <a:latin typeface="+mn-lt"/>
                <a:ea typeface="Times New Roman" pitchFamily="18" charset="0"/>
              </a:rPr>
              <a:t>__ г</a:t>
            </a:r>
            <a:r>
              <a:rPr lang="ru-RU" sz="800" dirty="0" smtClean="0">
                <a:latin typeface="+mn-lt"/>
                <a:ea typeface="Times New Roman" pitchFamily="18" charset="0"/>
              </a:rPr>
              <a:t>.</a:t>
            </a:r>
          </a:p>
          <a:p>
            <a:pPr indent="338138" algn="ctr" defTabSz="685800" eaLnBrk="0" hangingPunct="0"/>
            <a:endParaRPr lang="ru-RU" sz="800" dirty="0">
              <a:latin typeface="+mn-lt"/>
            </a:endParaRPr>
          </a:p>
          <a:p>
            <a:pPr indent="338138" algn="r" defTabSz="685800" eaLnBrk="0" hangingPunct="0"/>
            <a:r>
              <a:rPr lang="ru-RU" sz="800" dirty="0" smtClean="0">
                <a:latin typeface="+mn-lt"/>
                <a:ea typeface="Times New Roman" pitchFamily="18" charset="0"/>
              </a:rPr>
              <a:t> УМК </a:t>
            </a:r>
            <a:r>
              <a:rPr lang="ru-RU" sz="800" dirty="0">
                <a:latin typeface="+mn-lt"/>
                <a:ea typeface="Times New Roman" pitchFamily="18" charset="0"/>
              </a:rPr>
              <a:t>ООП СПО по специальности 43.02.15 Поварское и кондитерское дело</a:t>
            </a:r>
            <a:endParaRPr lang="ru-RU" sz="800" dirty="0">
              <a:latin typeface="+mn-lt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825836" y="1928762"/>
            <a:ext cx="39761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2635455" y="1988840"/>
            <a:ext cx="19937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>
                <a:latin typeface="Times New Roman" pitchFamily="18" charset="0"/>
                <a:cs typeface="Times New Roman" pitchFamily="18" charset="0"/>
              </a:rPr>
              <a:t>СОГЛАСОВАНО </a:t>
            </a:r>
          </a:p>
          <a:p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Председатель методической комиссии</a:t>
            </a:r>
          </a:p>
          <a:p>
            <a:r>
              <a:rPr lang="ru-RU" sz="800" dirty="0" smtClean="0">
                <a:latin typeface="+mn-lt"/>
              </a:rPr>
              <a:t>ГАПОУ </a:t>
            </a:r>
            <a:r>
              <a:rPr lang="ru-RU" sz="800" dirty="0">
                <a:latin typeface="+mn-lt"/>
              </a:rPr>
              <a:t>СО «ТИПУ «Кулинар»</a:t>
            </a:r>
          </a:p>
          <a:p>
            <a:r>
              <a:rPr lang="ru-RU" sz="800" u="sng" dirty="0" smtClean="0">
                <a:latin typeface="+mn-lt"/>
              </a:rPr>
              <a:t>                     </a:t>
            </a:r>
            <a:r>
              <a:rPr lang="ru-RU" sz="800" dirty="0" smtClean="0">
                <a:latin typeface="+mn-lt"/>
              </a:rPr>
              <a:t> </a:t>
            </a:r>
            <a:r>
              <a:rPr lang="ru-RU" sz="800" dirty="0">
                <a:latin typeface="+mn-lt"/>
              </a:rPr>
              <a:t>/</a:t>
            </a:r>
            <a:r>
              <a:rPr lang="ru-RU" sz="800" u="sng" dirty="0">
                <a:latin typeface="+mn-lt"/>
              </a:rPr>
              <a:t>         </a:t>
            </a:r>
            <a:r>
              <a:rPr lang="ru-RU" sz="800" u="sng" dirty="0" smtClean="0">
                <a:latin typeface="+mn-lt"/>
              </a:rPr>
              <a:t>                             </a:t>
            </a:r>
            <a:r>
              <a:rPr lang="ru-RU" sz="800" dirty="0">
                <a:latin typeface="+mn-lt"/>
              </a:rPr>
              <a:t>/</a:t>
            </a:r>
          </a:p>
          <a:p>
            <a:r>
              <a:rPr lang="ru-RU" sz="800" dirty="0">
                <a:latin typeface="+mn-lt"/>
              </a:rPr>
              <a:t> </a:t>
            </a:r>
            <a:r>
              <a:rPr lang="ru-RU" sz="800" dirty="0" smtClean="0">
                <a:latin typeface="+mn-lt"/>
              </a:rPr>
              <a:t>«</a:t>
            </a:r>
            <a:r>
              <a:rPr lang="ru-RU" sz="800" u="sng" dirty="0" smtClean="0">
                <a:latin typeface="+mn-lt"/>
              </a:rPr>
              <a:t>     </a:t>
            </a:r>
            <a:r>
              <a:rPr lang="ru-RU" sz="800" dirty="0" smtClean="0">
                <a:latin typeface="+mn-lt"/>
              </a:rPr>
              <a:t>»</a:t>
            </a:r>
            <a:r>
              <a:rPr lang="ru-RU" sz="800" u="sng" dirty="0" smtClean="0">
                <a:latin typeface="+mn-lt"/>
              </a:rPr>
              <a:t>                                        </a:t>
            </a:r>
            <a:r>
              <a:rPr lang="ru-RU" sz="800" dirty="0" smtClean="0">
                <a:latin typeface="+mn-lt"/>
              </a:rPr>
              <a:t>2019 </a:t>
            </a:r>
            <a:r>
              <a:rPr lang="ru-RU" sz="800" dirty="0">
                <a:latin typeface="+mn-lt"/>
              </a:rPr>
              <a:t>г</a:t>
            </a:r>
            <a:r>
              <a:rPr lang="ru-RU" sz="800" dirty="0" smtClean="0">
                <a:latin typeface="+mn-lt"/>
              </a:rPr>
              <a:t>.</a:t>
            </a:r>
            <a:endParaRPr lang="ru-RU" sz="800" dirty="0">
              <a:latin typeface="+mn-lt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148064" y="1988840"/>
            <a:ext cx="2004630" cy="957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latin typeface="+mn-lt"/>
                <a:cs typeface="Times New Roman" pitchFamily="18" charset="0"/>
              </a:rPr>
              <a:t>УТВЕРЖДАЮ</a:t>
            </a:r>
          </a:p>
          <a:p>
            <a:r>
              <a:rPr lang="ru-RU" sz="800" dirty="0">
                <a:latin typeface="+mn-lt"/>
              </a:rPr>
              <a:t>Заместитель директора по учебно-</a:t>
            </a:r>
          </a:p>
          <a:p>
            <a:r>
              <a:rPr lang="ru-RU" sz="800" dirty="0">
                <a:latin typeface="+mn-lt"/>
              </a:rPr>
              <a:t>методической работе  ГАПОУ СО «ТИПУ «Кулинар»</a:t>
            </a:r>
          </a:p>
          <a:p>
            <a:pPr algn="just"/>
            <a:r>
              <a:rPr lang="ru-RU" sz="800" u="sng" dirty="0" smtClean="0">
                <a:latin typeface="+mn-lt"/>
              </a:rPr>
              <a:t>                                    </a:t>
            </a:r>
            <a:r>
              <a:rPr lang="ru-RU" sz="800" dirty="0" smtClean="0">
                <a:latin typeface="+mn-lt"/>
              </a:rPr>
              <a:t>/</a:t>
            </a:r>
            <a:r>
              <a:rPr lang="ru-RU" sz="800" dirty="0">
                <a:latin typeface="+mn-lt"/>
              </a:rPr>
              <a:t>Л. В. </a:t>
            </a:r>
            <a:r>
              <a:rPr lang="ru-RU" sz="800" dirty="0" err="1">
                <a:latin typeface="+mn-lt"/>
              </a:rPr>
              <a:t>Бугуева</a:t>
            </a:r>
            <a:r>
              <a:rPr lang="ru-RU" sz="800" dirty="0">
                <a:latin typeface="+mn-lt"/>
              </a:rPr>
              <a:t> /            </a:t>
            </a:r>
          </a:p>
          <a:p>
            <a:pPr algn="just"/>
            <a:r>
              <a:rPr lang="ru-RU" sz="800" dirty="0">
                <a:latin typeface="+mn-lt"/>
              </a:rPr>
              <a:t> </a:t>
            </a:r>
            <a:r>
              <a:rPr lang="ru-RU" sz="800" u="sng" dirty="0" smtClean="0">
                <a:latin typeface="+mn-lt"/>
              </a:rPr>
              <a:t>«   »</a:t>
            </a:r>
            <a:r>
              <a:rPr lang="ru-RU" sz="800" dirty="0" smtClean="0">
                <a:latin typeface="+mn-lt"/>
              </a:rPr>
              <a:t> </a:t>
            </a:r>
            <a:r>
              <a:rPr lang="ru-RU" sz="800" u="sng" dirty="0" smtClean="0">
                <a:latin typeface="+mn-lt"/>
              </a:rPr>
              <a:t>                              </a:t>
            </a:r>
            <a:r>
              <a:rPr lang="ru-RU" sz="800" dirty="0" smtClean="0">
                <a:latin typeface="+mn-lt"/>
              </a:rPr>
              <a:t> </a:t>
            </a:r>
            <a:r>
              <a:rPr lang="ru-RU" sz="800" dirty="0">
                <a:latin typeface="+mn-lt"/>
              </a:rPr>
              <a:t>2019 г.</a:t>
            </a:r>
          </a:p>
          <a:p>
            <a:r>
              <a:rPr lang="ru-RU" sz="825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82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06270" y="476672"/>
            <a:ext cx="4586010" cy="55437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87523" y="6321558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+mn-lt"/>
              </a:rPr>
              <a:t>пример</a:t>
            </a:r>
            <a:endParaRPr lang="ru-RU" b="1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999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71281" y="548680"/>
            <a:ext cx="5130051" cy="3808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/>
            <a:r>
              <a:rPr lang="ru-RU" sz="1050" dirty="0" smtClean="0">
                <a:latin typeface="+mn-lt"/>
              </a:rPr>
              <a:t>Фонд оценочных </a:t>
            </a:r>
            <a:r>
              <a:rPr lang="ru-RU" sz="1050" dirty="0">
                <a:latin typeface="+mn-lt"/>
              </a:rPr>
              <a:t>средств разработан на основе </a:t>
            </a:r>
            <a:r>
              <a:rPr lang="ru-RU" sz="1050" dirty="0" smtClean="0">
                <a:latin typeface="+mn-lt"/>
              </a:rPr>
              <a:t>Положения о формировании фонда оценочных средств для проведения текущего контроля успеваемости и промежуточной аттестации обучающихся ГАПОУ СО «ТИПУ Кулинар», рабочей программы учебной дисциплины ОП.12 «Калькуляция и учет» по специальности </a:t>
            </a:r>
            <a:r>
              <a:rPr lang="ru-RU" sz="1050" dirty="0">
                <a:latin typeface="+mn-lt"/>
              </a:rPr>
              <a:t>43. 02.15 Поварское и </a:t>
            </a:r>
            <a:r>
              <a:rPr lang="ru-RU" sz="1050" dirty="0" smtClean="0">
                <a:latin typeface="+mn-lt"/>
              </a:rPr>
              <a:t>кондитерское дело.</a:t>
            </a:r>
          </a:p>
          <a:p>
            <a:pPr indent="180975" algn="just"/>
            <a:r>
              <a:rPr lang="ru-RU" sz="1050" dirty="0" smtClean="0">
                <a:latin typeface="+mn-lt"/>
              </a:rPr>
              <a:t>Фонд </a:t>
            </a:r>
            <a:r>
              <a:rPr lang="ru-RU" sz="1050" dirty="0">
                <a:latin typeface="+mn-lt"/>
              </a:rPr>
              <a:t>оценочных средств </a:t>
            </a:r>
            <a:r>
              <a:rPr lang="ru-RU" sz="1050" dirty="0" smtClean="0">
                <a:latin typeface="+mn-lt"/>
              </a:rPr>
              <a:t>является частью учебно-методического обеспечения образовательной программы в соответствии с требованиями </a:t>
            </a:r>
            <a:r>
              <a:rPr lang="ru-RU" sz="1050" dirty="0">
                <a:latin typeface="+mn-lt"/>
              </a:rPr>
              <a:t>Федерального государственного образовательного стандарта среднего профессионального образования по специальности 43. 02.15 Поварское и кондитерское дело. </a:t>
            </a:r>
          </a:p>
          <a:p>
            <a:pPr indent="180975" algn="just"/>
            <a:endParaRPr lang="ru-RU" sz="1050" dirty="0">
              <a:latin typeface="+mn-lt"/>
            </a:endParaRPr>
          </a:p>
          <a:p>
            <a:pPr indent="180975" algn="just"/>
            <a:r>
              <a:rPr lang="ru-RU" sz="1050" dirty="0">
                <a:latin typeface="+mn-lt"/>
              </a:rPr>
              <a:t>Организация-разработчик: ГАПОУ СО «Техникум индустрии питания и услуг «Кулинар</a:t>
            </a:r>
            <a:r>
              <a:rPr lang="ru-RU" sz="1050" dirty="0" smtClean="0">
                <a:latin typeface="+mn-lt"/>
              </a:rPr>
              <a:t>».</a:t>
            </a:r>
            <a:endParaRPr lang="ru-RU" sz="1050" dirty="0">
              <a:latin typeface="+mn-lt"/>
            </a:endParaRPr>
          </a:p>
          <a:p>
            <a:pPr indent="180975"/>
            <a:r>
              <a:rPr lang="ru-RU" sz="1050" dirty="0">
                <a:latin typeface="+mn-lt"/>
              </a:rPr>
              <a:t> </a:t>
            </a:r>
            <a:endParaRPr lang="ru-RU" sz="1050" i="1" dirty="0">
              <a:latin typeface="+mn-lt"/>
            </a:endParaRPr>
          </a:p>
          <a:p>
            <a:pPr indent="180975"/>
            <a:r>
              <a:rPr lang="ru-RU" sz="1050" dirty="0" smtClean="0">
                <a:latin typeface="+mn-lt"/>
              </a:rPr>
              <a:t>Составитель: </a:t>
            </a:r>
            <a:r>
              <a:rPr lang="ru-RU" sz="1050" dirty="0">
                <a:latin typeface="+mn-lt"/>
              </a:rPr>
              <a:t>Волкова  Ю.В., методист ГАПОУ СО «Техникум индустрии питания и услуг «Кулинар».</a:t>
            </a:r>
          </a:p>
          <a:p>
            <a:pPr indent="180975"/>
            <a:r>
              <a:rPr lang="ru-RU" sz="1050" dirty="0">
                <a:latin typeface="+mn-lt"/>
              </a:rPr>
              <a:t>  </a:t>
            </a:r>
          </a:p>
          <a:p>
            <a:pPr indent="180975"/>
            <a:r>
              <a:rPr lang="ru-RU" sz="1050" dirty="0">
                <a:latin typeface="+mn-lt"/>
              </a:rPr>
              <a:t> </a:t>
            </a:r>
            <a:r>
              <a:rPr lang="ru-RU" sz="1050" dirty="0" smtClean="0">
                <a:latin typeface="+mn-lt"/>
              </a:rPr>
              <a:t>Рекомендовано методическим советом:</a:t>
            </a:r>
            <a:endParaRPr lang="ru-RU" sz="1050" dirty="0">
              <a:latin typeface="+mn-lt"/>
            </a:endParaRPr>
          </a:p>
          <a:p>
            <a:pPr indent="180975"/>
            <a:r>
              <a:rPr lang="ru-RU" sz="1050" dirty="0" smtClean="0">
                <a:latin typeface="+mn-lt"/>
              </a:rPr>
              <a:t>«___»</a:t>
            </a:r>
            <a:r>
              <a:rPr lang="ru-RU" sz="1050" u="sng" dirty="0" smtClean="0">
                <a:latin typeface="+mn-lt"/>
              </a:rPr>
              <a:t>                      </a:t>
            </a:r>
            <a:r>
              <a:rPr lang="ru-RU" sz="1050" dirty="0" smtClean="0">
                <a:latin typeface="+mn-lt"/>
              </a:rPr>
              <a:t> 20</a:t>
            </a:r>
            <a:r>
              <a:rPr lang="ru-RU" sz="1050" dirty="0">
                <a:latin typeface="+mn-lt"/>
              </a:rPr>
              <a:t>___г.  протокол №______</a:t>
            </a:r>
          </a:p>
          <a:p>
            <a:pPr indent="180975"/>
            <a:r>
              <a:rPr lang="ru-RU" sz="1050" dirty="0">
                <a:latin typeface="+mn-lt"/>
              </a:rPr>
              <a:t> </a:t>
            </a:r>
          </a:p>
          <a:p>
            <a:pPr indent="180975"/>
            <a:r>
              <a:rPr lang="ru-RU" sz="1050" dirty="0">
                <a:latin typeface="+mn-lt"/>
              </a:rPr>
              <a:t>Председатель методического совета</a:t>
            </a:r>
            <a:r>
              <a:rPr lang="ru-RU" sz="1050" dirty="0" smtClean="0">
                <a:latin typeface="+mn-lt"/>
              </a:rPr>
              <a:t>_____________/_______________/</a:t>
            </a:r>
          </a:p>
          <a:p>
            <a:pPr indent="180975"/>
            <a:endParaRPr lang="ru-RU" sz="1050" dirty="0" smtClean="0">
              <a:latin typeface="+mn-lt"/>
            </a:endParaRPr>
          </a:p>
          <a:p>
            <a:pPr indent="180975"/>
            <a:r>
              <a:rPr lang="ru-RU" sz="1050" dirty="0" smtClean="0">
                <a:latin typeface="+mn-lt"/>
              </a:rPr>
              <a:t>Согласовано:</a:t>
            </a:r>
          </a:p>
          <a:p>
            <a:pPr indent="180975"/>
            <a:r>
              <a:rPr lang="ru-RU" sz="1050" dirty="0" smtClean="0">
                <a:latin typeface="+mn-lt"/>
              </a:rPr>
              <a:t>Зам. директора по УР </a:t>
            </a:r>
            <a:r>
              <a:rPr lang="ru-RU" sz="1050" u="sng" dirty="0" smtClean="0">
                <a:latin typeface="+mn-lt"/>
              </a:rPr>
              <a:t>                                      </a:t>
            </a:r>
            <a:r>
              <a:rPr lang="ru-RU" sz="1050" dirty="0" smtClean="0">
                <a:latin typeface="+mn-lt"/>
              </a:rPr>
              <a:t>И. Н. Субботина</a:t>
            </a:r>
            <a:endParaRPr lang="ru-RU" sz="105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7523" y="6321558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+mn-lt"/>
              </a:rPr>
              <a:t>пример</a:t>
            </a:r>
            <a:endParaRPr lang="ru-RU" b="1" i="1" dirty="0">
              <a:latin typeface="+mn-lt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7708891" y="385177"/>
            <a:ext cx="1523141" cy="639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400" i="1" dirty="0" smtClean="0">
                <a:latin typeface="+mn-lt"/>
              </a:rPr>
              <a:t>Второй лист</a:t>
            </a:r>
            <a:endParaRPr lang="ru-RU" sz="1400" i="1" dirty="0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49925" y="385177"/>
            <a:ext cx="5151408" cy="5564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2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1523141" cy="639852"/>
          </a:xfrm>
        </p:spPr>
        <p:txBody>
          <a:bodyPr anchor="ctr">
            <a:normAutofit/>
          </a:bodyPr>
          <a:lstStyle/>
          <a:p>
            <a:pPr algn="ctr"/>
            <a:r>
              <a:rPr lang="ru-RU" sz="1400" i="1" dirty="0">
                <a:latin typeface="+mn-lt"/>
              </a:rPr>
              <a:t>Третий лист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267744" y="404664"/>
            <a:ext cx="4672013" cy="377388"/>
          </a:xfrm>
          <a:prstGeom prst="rect">
            <a:avLst/>
          </a:prstGeom>
        </p:spPr>
        <p:txBody>
          <a:bodyPr vert="horz" lIns="0" tIns="34290" rIns="0" bIns="0" anchor="t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latin typeface="+mn-lt"/>
              </a:rPr>
              <a:t>Содержание</a:t>
            </a:r>
          </a:p>
          <a:p>
            <a:endParaRPr lang="ru-RU" sz="21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013091"/>
              </p:ext>
            </p:extLst>
          </p:nvPr>
        </p:nvGraphicFramePr>
        <p:xfrm>
          <a:off x="971600" y="476672"/>
          <a:ext cx="7560840" cy="589620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480720"/>
                <a:gridCol w="1080120"/>
              </a:tblGrid>
              <a:tr h="288032">
                <a:tc>
                  <a:txBody>
                    <a:bodyPr/>
                    <a:lstStyle/>
                    <a:p>
                      <a:pPr marL="36195" indent="450215" algn="just">
                        <a:spcAft>
                          <a:spcPts val="0"/>
                        </a:spcAft>
                      </a:pPr>
                      <a:r>
                        <a:rPr lang="ru-RU" sz="1200" kern="0" cap="all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kern="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38576" marR="3857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indent="450215"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стр.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576" marR="3857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8711">
                <a:tc>
                  <a:txBody>
                    <a:bodyPr/>
                    <a:lstStyle/>
                    <a:p>
                      <a:pPr marL="36195" indent="0"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ОБЩИЕ</a:t>
                      </a: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ПОЛОЖЕНИЯ.</a:t>
                      </a:r>
                      <a:endParaRPr lang="ru-RU" sz="1200" b="0" kern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576" marR="3857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indent="450215"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576" marR="3857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36195" indent="0"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0" kern="0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 РЕЗУЛЬТАТЫ ОСВОЕНИЯ УД, ПОДЛЕЖАЩИЕ ПРОВЕРКЕ.</a:t>
                      </a:r>
                      <a:endParaRPr lang="ru-RU" sz="1200" b="0" kern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576" marR="3857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indent="450215"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576" marR="3857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36195" indent="0"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0" kern="0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 ОЦЕНКА ОСВОЕНИЯ УД.</a:t>
                      </a:r>
                      <a:endParaRPr lang="ru-RU" sz="1200" b="0" kern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576" marR="3857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indent="450215"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576" marR="3857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0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3.1. 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КОНТРОЛЬ И ОЦЕНКА ОСВОЕНИЯ УЧЕБНОЙ ДИСЦИПЛИНЫ ПО ТЕМАМ (РАЗДЕЛАМ).</a:t>
                      </a:r>
                    </a:p>
                    <a:p>
                      <a:pPr marL="36195" indent="0"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0" kern="0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200" b="0" kern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576" marR="3857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indent="450215"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576" marR="3857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7464"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0" kern="0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3.2. ТИПОВЫЕ ЗАДАНИЯ ДЛЯ ОЦЕНКИ ОСВОЕНИЯ УД.</a:t>
                      </a:r>
                      <a:endParaRPr lang="ru-RU" sz="1200" b="0" kern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576" marR="3857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indent="450215"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15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8576" marR="3857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9361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0" kern="0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3.2.1. ТИПОВЫЕ ЗАДАНИЯ  ДЛЯ ПРОВЕДЕНИЯ ТЕКУЩЕГО  КОНТРОЛЯ.</a:t>
                      </a:r>
                      <a:endParaRPr lang="ru-RU" sz="1200" b="0" kern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576" marR="3857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indent="450215"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15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8576" marR="3857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0" kern="0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3.2.2. ТИПОВЫЕ ЗАДАНИЯ ДЛЯ ПРОВЕДЕНИЯ РУБЕЖНОГО КОНТРОЛЯ.</a:t>
                      </a:r>
                      <a:endParaRPr lang="ru-RU" sz="1200" b="0" kern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576" marR="3857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indent="450215"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17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8576" marR="3857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7796">
                <a:tc>
                  <a:txBody>
                    <a:bodyPr/>
                    <a:lstStyle/>
                    <a:p>
                      <a:pPr marL="266700" indent="-26670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0" kern="0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  КОНТРОЛЬНО-ОЦЕНОЧНЫЕ МАТЕРИАЛЫ ДЛЯ ПРОМЕЖУТОЧНОЙ АТТЕСТАЦИИ.</a:t>
                      </a:r>
                      <a:endParaRPr lang="ru-RU" sz="1200" b="0" kern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576" marR="3857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indent="450215"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20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8576" marR="3857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266700" indent="-26670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0" kern="0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4.1. ПАСПОРТ.</a:t>
                      </a:r>
                      <a:endParaRPr lang="ru-RU" sz="1200" b="0" kern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576" marR="3857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indent="450215"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20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8576" marR="3857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266700" indent="-26670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0" kern="0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4.2. ЗАДАНИЯ ДЛЯ САМОСТОЯТЕЛЬНОЙ РАБОТЫ.</a:t>
                      </a:r>
                      <a:endParaRPr lang="ru-RU" sz="1200" b="0" kern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576" marR="3857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indent="450215" algn="ctr"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8576" marR="3857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0276">
                <a:tc>
                  <a:txBody>
                    <a:bodyPr/>
                    <a:lstStyle/>
                    <a:p>
                      <a:pPr marL="266700" indent="-26670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0" kern="0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4.3. ЗАДАНИЯ ДЛЯ ЭКЗАМЕНУЮЩЕГОСЯ.</a:t>
                      </a:r>
                      <a:endParaRPr lang="ru-RU" sz="1200" b="0" kern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576" marR="3857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indent="450215"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21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8576" marR="3857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266700" indent="-266700" algn="l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0" kern="0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4.4. ПАКЕТ ЭКЗАМЕНАТОРА.</a:t>
                      </a:r>
                      <a:endParaRPr lang="ru-RU" sz="1200" b="0" kern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576" marR="3857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indent="450215"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25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8576" marR="3857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36195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0" kern="0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  ПРИЛОЖЕНИЯ. </a:t>
                      </a:r>
                      <a:endParaRPr lang="ru-RU" sz="1200" b="0" kern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576" marR="3857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indent="450215"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26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8576" marR="3857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36195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0" kern="0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5.1. КОНТРОЛЬНО-ОЦЕНОЧНЫЕ  МАТЕРИАЛЫ ДЛЯ ПРОВЕДЕНИЯ ТЕКУЩЕГО КОНТРОЛЯ.</a:t>
                      </a:r>
                      <a:endParaRPr lang="ru-RU" sz="1200" b="0" kern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576" marR="3857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indent="450215"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26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8576" marR="3857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9622">
                <a:tc>
                  <a:txBody>
                    <a:bodyPr/>
                    <a:lstStyle/>
                    <a:p>
                      <a:pPr marL="36195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0" kern="0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5.2. КОНТРОЛЬНО-ОЦЕНОЧНЫЕ МАТЕРИАЛЫ ДЛЯ ПРОВЕДЕНИЯ РУБЕЖНОГО КОТРОЛЯ.</a:t>
                      </a:r>
                      <a:endParaRPr lang="ru-RU" sz="1200" b="0" kern="0" cap="non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576" marR="3857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195" indent="450215"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38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8576" marR="3857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7523" y="6321558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+mn-lt"/>
              </a:rPr>
              <a:t>пример</a:t>
            </a:r>
            <a:endParaRPr lang="ru-RU" b="1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9213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87523" y="6321558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+mn-lt"/>
              </a:rPr>
              <a:t>пример</a:t>
            </a:r>
            <a:endParaRPr lang="ru-RU" b="1" i="1" dirty="0"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4157" y="652626"/>
            <a:ext cx="29417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+mn-lt"/>
              </a:rPr>
              <a:t>1.Общие  положения.</a:t>
            </a:r>
            <a:endParaRPr lang="ru-RU" sz="2000" dirty="0"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1095904"/>
            <a:ext cx="792088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265113" algn="just"/>
            <a:r>
              <a:rPr lang="ru-RU" dirty="0" smtClean="0">
                <a:latin typeface="+mn-lt"/>
              </a:rPr>
              <a:t>Фонд оценочных средств (ФОС) предназначен для контроля и оценки образовательных достижений обучающихся, освоивших программу учебной дисциплины </a:t>
            </a:r>
            <a:r>
              <a:rPr lang="ru-RU" dirty="0">
                <a:latin typeface="+mn-lt"/>
              </a:rPr>
              <a:t>«Калькуляция и учет</a:t>
            </a:r>
            <a:r>
              <a:rPr lang="ru-RU" dirty="0" smtClean="0">
                <a:latin typeface="+mn-lt"/>
              </a:rPr>
              <a:t>» по специальности 43.02.15 Поварское и кондитерское дело.</a:t>
            </a:r>
          </a:p>
          <a:p>
            <a:pPr marL="0" lvl="1" indent="265113" algn="just"/>
            <a:endParaRPr lang="ru-RU" dirty="0" smtClean="0">
              <a:latin typeface="+mn-lt"/>
            </a:endParaRPr>
          </a:p>
          <a:p>
            <a:pPr marL="0" lvl="1" indent="265113" algn="just"/>
            <a:r>
              <a:rPr lang="ru-RU" dirty="0" smtClean="0">
                <a:latin typeface="+mn-lt"/>
              </a:rPr>
              <a:t>ФОС включает </a:t>
            </a:r>
            <a:r>
              <a:rPr lang="ru-RU" dirty="0">
                <a:latin typeface="+mn-lt"/>
              </a:rPr>
              <a:t>контрольно-оценочные средства (КОС) </a:t>
            </a:r>
            <a:r>
              <a:rPr lang="ru-RU" dirty="0" smtClean="0">
                <a:latin typeface="+mn-lt"/>
              </a:rPr>
              <a:t>для проведения </a:t>
            </a:r>
            <a:r>
              <a:rPr lang="ru-RU" dirty="0" smtClean="0">
                <a:solidFill>
                  <a:srgbClr val="7030A0"/>
                </a:solidFill>
                <a:latin typeface="+mn-lt"/>
              </a:rPr>
              <a:t>текущего, рубежного контроля, самостоятельной внеаудиторной работы обучающихся </a:t>
            </a:r>
            <a:r>
              <a:rPr lang="ru-RU" dirty="0" smtClean="0">
                <a:solidFill>
                  <a:srgbClr val="C00000"/>
                </a:solidFill>
                <a:latin typeface="+mn-lt"/>
              </a:rPr>
              <a:t>и промежуточной аттестации </a:t>
            </a:r>
            <a:r>
              <a:rPr lang="ru-RU" dirty="0" smtClean="0">
                <a:latin typeface="+mn-lt"/>
              </a:rPr>
              <a:t>в форме </a:t>
            </a:r>
            <a:r>
              <a:rPr lang="ru-RU" dirty="0" smtClean="0">
                <a:solidFill>
                  <a:srgbClr val="FF0000"/>
                </a:solidFill>
                <a:latin typeface="+mn-lt"/>
              </a:rPr>
              <a:t>дифференцированного зачета.*</a:t>
            </a:r>
          </a:p>
          <a:p>
            <a:pPr marL="0" lvl="1" indent="265113" algn="just"/>
            <a:endParaRPr lang="ru-RU" dirty="0" smtClean="0">
              <a:latin typeface="+mn-lt"/>
            </a:endParaRPr>
          </a:p>
          <a:p>
            <a:pPr marL="0" lvl="1" indent="265113" algn="just"/>
            <a:r>
              <a:rPr lang="ru-RU" dirty="0" smtClean="0">
                <a:latin typeface="+mn-lt"/>
              </a:rPr>
              <a:t> КОС разработаны в соответствии с:</a:t>
            </a:r>
          </a:p>
          <a:p>
            <a:pPr marL="285750" lvl="1" indent="-285750" algn="just">
              <a:buFont typeface="Arial" pitchFamily="34" charset="0"/>
              <a:buChar char="•"/>
            </a:pPr>
            <a:r>
              <a:rPr lang="ru-RU" dirty="0" smtClean="0">
                <a:latin typeface="+mn-lt"/>
              </a:rPr>
              <a:t>основной образовательной программой </a:t>
            </a:r>
            <a:r>
              <a:rPr lang="ru-RU" dirty="0">
                <a:latin typeface="+mn-lt"/>
              </a:rPr>
              <a:t>по специальности 43.02.15 Поварское и кондитерское </a:t>
            </a:r>
            <a:r>
              <a:rPr lang="ru-RU" dirty="0" smtClean="0">
                <a:latin typeface="+mn-lt"/>
              </a:rPr>
              <a:t>дело;</a:t>
            </a:r>
          </a:p>
          <a:p>
            <a:pPr marL="285750" lvl="1" indent="-285750" algn="just">
              <a:buFont typeface="Arial" pitchFamily="34" charset="0"/>
              <a:buChar char="•"/>
            </a:pPr>
            <a:r>
              <a:rPr lang="ru-RU" dirty="0" smtClean="0">
                <a:latin typeface="+mn-lt"/>
              </a:rPr>
              <a:t>рабочей программой учебной </a:t>
            </a:r>
            <a:r>
              <a:rPr lang="ru-RU" dirty="0">
                <a:latin typeface="+mn-lt"/>
              </a:rPr>
              <a:t>дисциплины «Калькуляция и учет</a:t>
            </a:r>
            <a:r>
              <a:rPr lang="ru-RU" dirty="0" smtClean="0">
                <a:latin typeface="+mn-lt"/>
              </a:rPr>
              <a:t>» </a:t>
            </a:r>
            <a:r>
              <a:rPr lang="ru-RU" dirty="0">
                <a:latin typeface="+mn-lt"/>
              </a:rPr>
              <a:t>по специальности 43.02.15 Поварское и кондитерское дело</a:t>
            </a:r>
            <a:r>
              <a:rPr lang="ru-RU" dirty="0" smtClean="0">
                <a:latin typeface="+mn-lt"/>
              </a:rPr>
              <a:t>.</a:t>
            </a:r>
          </a:p>
          <a:p>
            <a:pPr marL="285750" lvl="1" indent="-285750" algn="just">
              <a:buFont typeface="Arial" pitchFamily="34" charset="0"/>
              <a:buChar char="•"/>
            </a:pPr>
            <a:endParaRPr lang="ru-RU" dirty="0">
              <a:latin typeface="+mn-lt"/>
            </a:endParaRPr>
          </a:p>
          <a:p>
            <a:pPr marL="285750" lvl="1" indent="-285750" algn="just">
              <a:buFont typeface="Arial" pitchFamily="34" charset="0"/>
              <a:buChar char="•"/>
            </a:pPr>
            <a:endParaRPr lang="ru-RU" dirty="0" smtClean="0">
              <a:latin typeface="+mn-lt"/>
            </a:endParaRPr>
          </a:p>
          <a:p>
            <a:pPr marL="0" lvl="1" algn="just"/>
            <a:r>
              <a:rPr lang="ru-RU" sz="1600" dirty="0" smtClean="0">
                <a:solidFill>
                  <a:srgbClr val="FF0000"/>
                </a:solidFill>
                <a:latin typeface="+mn-lt"/>
              </a:rPr>
              <a:t>*Форма и название аттестации указываются в соответствии с рабочей программой УД.</a:t>
            </a:r>
            <a:endParaRPr lang="ru-RU" sz="16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1200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2344253" y="260649"/>
            <a:ext cx="4416552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827584" y="304711"/>
            <a:ext cx="5616624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6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2. Результаты освоения УД, подлежащие проверке</a:t>
            </a:r>
            <a:endParaRPr lang="ru-RU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664097" y="620689"/>
            <a:ext cx="7776864" cy="684075"/>
          </a:xfrm>
          <a:prstGeom prst="rect">
            <a:avLst/>
          </a:prstGeom>
        </p:spPr>
        <p:txBody>
          <a:bodyPr>
            <a:no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3725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200" dirty="0" smtClean="0">
                <a:solidFill>
                  <a:schemeClr val="tx1"/>
                </a:solidFill>
              </a:rPr>
              <a:t>2.1. В результате аттестации по учебной дисциплине осуществляется комплексная проверка следующих умений и знаний, а также формирование общих и профессиональных компетенций:</a:t>
            </a:r>
          </a:p>
          <a:p>
            <a:pPr marL="0" indent="0" algn="r">
              <a:buNone/>
            </a:pPr>
            <a:r>
              <a:rPr lang="ru-RU" sz="1200" dirty="0" smtClean="0">
                <a:solidFill>
                  <a:schemeClr val="tx1"/>
                </a:solidFill>
              </a:rPr>
              <a:t>Таблица 1*</a:t>
            </a:r>
          </a:p>
          <a:p>
            <a:pPr marL="0" indent="0" algn="just">
              <a:buNone/>
            </a:pPr>
            <a:endParaRPr lang="ru-RU" sz="14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ru-RU" sz="14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endParaRPr lang="ru-RU" sz="1400" dirty="0"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884691"/>
              </p:ext>
            </p:extLst>
          </p:nvPr>
        </p:nvGraphicFramePr>
        <p:xfrm>
          <a:off x="827584" y="1289661"/>
          <a:ext cx="7632848" cy="45643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520"/>
                <a:gridCol w="2952328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 smtClean="0"/>
                        <a:t>Результаты обучения: освоенные умения, усвоенные знания и коды сформированных компетенций</a:t>
                      </a:r>
                      <a:r>
                        <a:rPr lang="ru-RU" sz="1100" baseline="0" dirty="0" smtClean="0"/>
                        <a:t> </a:t>
                      </a:r>
                      <a:endParaRPr lang="ru-RU" sz="11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Показатели оценки результата</a:t>
                      </a:r>
                      <a:endParaRPr lang="ru-RU" sz="1100" dirty="0"/>
                    </a:p>
                  </a:txBody>
                  <a:tcPr/>
                </a:tc>
              </a:tr>
              <a:tr h="22135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</a:t>
                      </a:r>
                      <a:endParaRPr lang="ru-RU" sz="1100" dirty="0"/>
                    </a:p>
                  </a:txBody>
                  <a:tcPr/>
                </a:tc>
              </a:tr>
              <a:tr h="293360"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 smtClean="0"/>
                        <a:t>В результате освоения учебной дисциплины обучающийся должен </a:t>
                      </a:r>
                    </a:p>
                    <a:p>
                      <a:pPr algn="just"/>
                      <a:r>
                        <a:rPr lang="ru-RU" sz="1100" dirty="0" smtClean="0"/>
                        <a:t>уметь: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sz="1100" dirty="0"/>
                    </a:p>
                  </a:txBody>
                  <a:tcPr/>
                </a:tc>
              </a:tr>
              <a:tr h="547856">
                <a:tc>
                  <a:txBody>
                    <a:bodyPr/>
                    <a:lstStyle/>
                    <a:p>
                      <a:pPr marL="266700" lvl="0" indent="-266700" algn="just"/>
                      <a:r>
                        <a:rPr lang="ru-RU" sz="1100" dirty="0" smtClean="0"/>
                        <a:t>У1-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вырабатывать,  для конкретного предприятия, рациональную систему организации учета, базирующуюся на соблюдении действующего законодательства и принципах укрепления экономики хозяйствующего субъекта; </a:t>
                      </a:r>
                      <a:endParaRPr lang="ru-RU" sz="1100" dirty="0" smtClean="0">
                        <a:effectLst/>
                      </a:endParaRPr>
                    </a:p>
                    <a:p>
                      <a:pPr lvl="0" algn="just"/>
                      <a:r>
                        <a:rPr lang="ru-RU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У2-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проводить инвентаризацию имущества; </a:t>
                      </a:r>
                      <a:endParaRPr lang="ru-RU" sz="1100" dirty="0" smtClean="0">
                        <a:effectLst/>
                      </a:endParaRPr>
                    </a:p>
                    <a:p>
                      <a:pPr marL="266700" marR="0" indent="-2667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У3-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использовать нормативно- справочную информацию в своей профессиональной деятельности; </a:t>
                      </a:r>
                      <a:endParaRPr lang="ru-RU" sz="11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85725" algn="just"/>
                      <a:r>
                        <a:rPr lang="ru-RU" sz="1100" dirty="0" smtClean="0"/>
                        <a:t>Правильно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вырабатывает,  для конкретного предприятия, рациональную систему организации учета, базирующуюся на соблюдении действующего законодательства и принципах укрепления экономики хозяйствующего субъекта.</a:t>
                      </a:r>
                      <a:endParaRPr lang="ru-RU" sz="1100" dirty="0" smtClean="0">
                        <a:effectLst/>
                      </a:endParaRPr>
                    </a:p>
                    <a:p>
                      <a:pPr lvl="0" algn="just"/>
                      <a:r>
                        <a:rPr lang="ru-RU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dirty="0" smtClean="0"/>
                        <a:t>Правильно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проводит инвентаризацию имущества.</a:t>
                      </a:r>
                    </a:p>
                    <a:p>
                      <a:pPr marL="0" marR="0" lvl="0" indent="8572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Правильно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использует нормативно- справочную информацию в своей профессиональной деятельности.</a:t>
                      </a:r>
                      <a:endParaRPr lang="ru-RU" sz="11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1488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В результате освоения учебной дисциплины обучающийся должен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знать: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sz="1100" dirty="0"/>
                    </a:p>
                  </a:txBody>
                  <a:tcPr/>
                </a:tc>
              </a:tr>
              <a:tr h="636240">
                <a:tc>
                  <a:txBody>
                    <a:bodyPr/>
                    <a:lstStyle/>
                    <a:p>
                      <a:pPr lvl="0"/>
                      <a:r>
                        <a:rPr lang="ru-RU" sz="1050" dirty="0" smtClean="0"/>
                        <a:t>З1- </a:t>
                      </a: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нормативные акты, регулирующие отношения предприятия и государства;</a:t>
                      </a:r>
                    </a:p>
                    <a:p>
                      <a:pPr lvl="0"/>
                      <a:r>
                        <a:rPr lang="ru-RU" sz="10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З2- </a:t>
                      </a: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положение о бухгалтерском учете и отчетности в РФ;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З3- первичную и сводную учетную документацию;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З4- методы </a:t>
                      </a:r>
                      <a:r>
                        <a:rPr lang="ru-RU" sz="105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калькулирования</a:t>
                      </a: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себестоимости продукции, источники формирования финансовых ресурсов на предприятии и методы их распределения.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88900"/>
                      <a:r>
                        <a:rPr lang="ru-RU" sz="1100" dirty="0" smtClean="0"/>
                        <a:t>Знать </a:t>
                      </a: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нормативные акты, регулирующие отношения предприятия и государства;</a:t>
                      </a:r>
                    </a:p>
                    <a:p>
                      <a:pPr marL="0" indent="85725" algn="just"/>
                      <a:r>
                        <a:rPr lang="ru-RU" sz="1100" dirty="0" smtClean="0"/>
                        <a:t>Полнота знаний о </a:t>
                      </a:r>
                      <a:r>
                        <a:rPr lang="ru-RU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правилах и порядке расчетов с потребителями при оплате наличными деньгами и при безналичной форме оплаты.</a:t>
                      </a:r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7523" y="6321558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+mn-lt"/>
              </a:rPr>
              <a:t>пример</a:t>
            </a:r>
            <a:endParaRPr lang="ru-RU" b="1" i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4097" y="5877272"/>
            <a:ext cx="7776864" cy="360040"/>
          </a:xfrm>
          <a:prstGeom prst="rect">
            <a:avLst/>
          </a:prstGeom>
          <a:noFill/>
          <a:ln>
            <a:noFill/>
          </a:ln>
          <a:effectLst>
            <a:outerShdw blurRad="50800" dist="12700" dir="5280000" rotWithShape="0">
              <a:srgbClr val="000000">
                <a:alpha val="40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cs typeface="Arial" pitchFamily="34" charset="0"/>
              </a:rPr>
              <a:t>* Заполняется в соответствии с таблицей 1 рабочей программы УД </a:t>
            </a:r>
          </a:p>
        </p:txBody>
      </p:sp>
    </p:spTree>
    <p:extLst>
      <p:ext uri="{BB962C8B-B14F-4D97-AF65-F5344CB8AC3E}">
        <p14:creationId xmlns:p14="http://schemas.microsoft.com/office/powerpoint/2010/main" val="37906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2344253" y="260649"/>
            <a:ext cx="4416552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rgbClr val="262626"/>
                </a:solidFill>
                <a:latin typeface="Impact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6300192" y="353175"/>
            <a:ext cx="2034927" cy="279993"/>
          </a:xfrm>
          <a:prstGeom prst="rect">
            <a:avLst/>
          </a:prstGeom>
        </p:spPr>
        <p:txBody>
          <a:bodyPr>
            <a:no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3725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1200" dirty="0" smtClean="0">
                <a:solidFill>
                  <a:schemeClr val="tx1"/>
                </a:solidFill>
              </a:rPr>
              <a:t>Продолжение таблицы 1</a:t>
            </a:r>
          </a:p>
          <a:p>
            <a:pPr marL="0" indent="0" algn="r">
              <a:buNone/>
            </a:pPr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endParaRPr lang="ru-RU" sz="1400" dirty="0"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598649"/>
              </p:ext>
            </p:extLst>
          </p:nvPr>
        </p:nvGraphicFramePr>
        <p:xfrm>
          <a:off x="780425" y="585293"/>
          <a:ext cx="7632848" cy="4942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12568"/>
                <a:gridCol w="2520280"/>
              </a:tblGrid>
              <a:tr h="2160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</a:t>
                      </a:r>
                      <a:endParaRPr lang="ru-RU" sz="1100" dirty="0"/>
                    </a:p>
                  </a:txBody>
                  <a:tcPr/>
                </a:tc>
              </a:tr>
              <a:tr h="221352"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 smtClean="0"/>
                        <a:t>В результате изучения учебной дисциплины обучающийся должен освоить общие и профессиональные компетенции: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</a:tr>
              <a:tr h="293360">
                <a:tc>
                  <a:txBody>
                    <a:bodyPr/>
                    <a:lstStyle/>
                    <a:p>
                      <a:pPr marL="447675" indent="-447675" algn="l"/>
                      <a:r>
                        <a:rPr lang="ru-RU" sz="1100" dirty="0" smtClean="0"/>
                        <a:t>ОК 01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Выбирать способы решения задач профессиональной деятельности, применительно к различным контекстам.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572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Правильно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выбирает способы решения задач профессиональной деятельности, применительно к различным контекстам.</a:t>
                      </a:r>
                      <a:endParaRPr lang="ru-RU" sz="1100" dirty="0" smtClean="0"/>
                    </a:p>
                  </a:txBody>
                  <a:tcPr/>
                </a:tc>
              </a:tr>
              <a:tr h="471656">
                <a:tc>
                  <a:txBody>
                    <a:bodyPr/>
                    <a:lstStyle/>
                    <a:p>
                      <a:pPr marL="447675" marR="0" indent="-4476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 02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Осуществлять поиск, анализ и интерпретацию информации, необходимой для выполнения задач профессиональной деятельности.</a:t>
                      </a:r>
                    </a:p>
                    <a:p>
                      <a:pPr marL="447675" marR="0" indent="-4476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47675" marR="0" indent="-4476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т.д.</a:t>
                      </a:r>
                      <a:endParaRPr lang="ru-RU" sz="11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572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Быстро и качественно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осуществляет поиск, анализ и интерпретацию информации, необходимой для выполнения задач профессиональной деятельности.</a:t>
                      </a:r>
                      <a:endParaRPr lang="ru-RU" sz="11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14888">
                <a:tc>
                  <a:txBody>
                    <a:bodyPr/>
                    <a:lstStyle/>
                    <a:p>
                      <a:pPr marL="447675" marR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ПК 1.4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Осуществлять разработку, адаптацию рецептур полуфабрикатов с учетом потребностей различных категорий потребителей, видов и форм обслуживания.</a:t>
                      </a:r>
                      <a:endParaRPr lang="ru-RU" sz="1100" dirty="0" smtClean="0"/>
                    </a:p>
                    <a:p>
                      <a:pPr marL="447675" marR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572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Правильно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осуществляет разработку, адаптацию рецептур полуфабрикатов с учетом потребностей различных категорий потребителей, видов и форм обслуживания.</a:t>
                      </a:r>
                      <a:endParaRPr lang="ru-RU" sz="1100" dirty="0" smtClean="0"/>
                    </a:p>
                  </a:txBody>
                  <a:tcPr/>
                </a:tc>
              </a:tr>
              <a:tr h="437376">
                <a:tc>
                  <a:txBody>
                    <a:bodyPr/>
                    <a:lstStyle/>
                    <a:p>
                      <a:pPr marL="447675" marR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ПК 2.8 Осуществлять разработку, адаптацию рецептур горячих блюд, кулинарных изделий, закусок, в том числе авторских, брендовых, региональных с учетом потребностей различных категорий потребителей, видов и форм обслуживания.</a:t>
                      </a:r>
                    </a:p>
                    <a:p>
                      <a:pPr marL="447675" indent="-447675" algn="l"/>
                      <a:endParaRPr lang="ru-RU" sz="11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572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Правильно осуществляет разработку, адаптацию рецептур горячих блюд, кулинарных изделий, закусок, в том числе авторских, брендовых, региональных с учетом потребностей различных категорий потребителей, видов и форм обслуживания.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47675" marR="0" indent="-4476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И т.д.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8572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7523" y="6321558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+mn-lt"/>
              </a:rPr>
              <a:t>пример</a:t>
            </a:r>
            <a:endParaRPr lang="ru-RU" b="1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7243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>
    <a:txDef>
      <a:spPr>
        <a:noFill/>
        <a:ln>
          <a:noFill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a:spPr>
      <a:bodyPr wrap="square">
        <a:noAutofit/>
      </a:bodyPr>
      <a:lstStyle>
        <a:defPPr algn="just">
          <a:defRPr sz="2000" dirty="0" smtClean="0">
            <a:solidFill>
              <a:schemeClr val="tx1"/>
            </a:solidFill>
            <a:cs typeface="Arial" pitchFamily="34" charset="0"/>
          </a:defRPr>
        </a:defPPr>
      </a:lstStyle>
      <a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6467</TotalTime>
  <Words>1758</Words>
  <Application>Microsoft Office PowerPoint</Application>
  <PresentationFormat>Экран (4:3)</PresentationFormat>
  <Paragraphs>346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NewsPrint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Третий лист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User555</dc:creator>
  <cp:lastModifiedBy>*</cp:lastModifiedBy>
  <cp:revision>768</cp:revision>
  <cp:lastPrinted>2019-03-05T04:45:21Z</cp:lastPrinted>
  <dcterms:created xsi:type="dcterms:W3CDTF">2016-03-18T12:18:09Z</dcterms:created>
  <dcterms:modified xsi:type="dcterms:W3CDTF">2019-04-03T04:25:06Z</dcterms:modified>
</cp:coreProperties>
</file>